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528" r:id="rId3"/>
    <p:sldId id="264" r:id="rId4"/>
    <p:sldId id="378" r:id="rId5"/>
    <p:sldId id="540" r:id="rId6"/>
    <p:sldId id="541" r:id="rId7"/>
    <p:sldId id="543" r:id="rId8"/>
    <p:sldId id="544" r:id="rId9"/>
    <p:sldId id="545" r:id="rId10"/>
    <p:sldId id="532" r:id="rId11"/>
    <p:sldId id="485" r:id="rId12"/>
    <p:sldId id="380" r:id="rId13"/>
    <p:sldId id="493" r:id="rId14"/>
    <p:sldId id="494" r:id="rId15"/>
    <p:sldId id="496" r:id="rId16"/>
    <p:sldId id="495" r:id="rId17"/>
    <p:sldId id="486" r:id="rId18"/>
    <p:sldId id="487" r:id="rId19"/>
    <p:sldId id="488" r:id="rId20"/>
    <p:sldId id="489" r:id="rId21"/>
    <p:sldId id="533" r:id="rId22"/>
    <p:sldId id="492" r:id="rId23"/>
    <p:sldId id="503" r:id="rId24"/>
    <p:sldId id="504" r:id="rId25"/>
    <p:sldId id="497" r:id="rId26"/>
    <p:sldId id="498" r:id="rId27"/>
    <p:sldId id="499" r:id="rId28"/>
    <p:sldId id="500" r:id="rId29"/>
    <p:sldId id="501" r:id="rId30"/>
    <p:sldId id="536" r:id="rId31"/>
    <p:sldId id="551" r:id="rId32"/>
    <p:sldId id="546" r:id="rId33"/>
    <p:sldId id="550" r:id="rId34"/>
    <p:sldId id="553" r:id="rId35"/>
    <p:sldId id="552" r:id="rId36"/>
    <p:sldId id="547" r:id="rId37"/>
    <p:sldId id="491" r:id="rId38"/>
    <p:sldId id="548" r:id="rId39"/>
    <p:sldId id="502" r:id="rId40"/>
    <p:sldId id="549" r:id="rId41"/>
    <p:sldId id="554" r:id="rId42"/>
    <p:sldId id="505" r:id="rId43"/>
    <p:sldId id="506" r:id="rId44"/>
    <p:sldId id="508" r:id="rId45"/>
    <p:sldId id="507" r:id="rId46"/>
    <p:sldId id="509" r:id="rId47"/>
    <p:sldId id="510" r:id="rId48"/>
    <p:sldId id="511" r:id="rId49"/>
    <p:sldId id="555" r:id="rId50"/>
    <p:sldId id="556" r:id="rId51"/>
    <p:sldId id="298" r:id="rId52"/>
    <p:sldId id="538" r:id="rId53"/>
    <p:sldId id="512" r:id="rId54"/>
    <p:sldId id="537" r:id="rId55"/>
    <p:sldId id="557" r:id="rId56"/>
    <p:sldId id="479" r:id="rId57"/>
    <p:sldId id="481" r:id="rId58"/>
    <p:sldId id="514" r:id="rId59"/>
    <p:sldId id="515" r:id="rId60"/>
    <p:sldId id="516" r:id="rId61"/>
    <p:sldId id="517" r:id="rId62"/>
    <p:sldId id="519" r:id="rId63"/>
    <p:sldId id="518" r:id="rId64"/>
    <p:sldId id="520" r:id="rId65"/>
    <p:sldId id="522" r:id="rId66"/>
    <p:sldId id="523" r:id="rId67"/>
    <p:sldId id="521" r:id="rId68"/>
    <p:sldId id="524" r:id="rId69"/>
    <p:sldId id="526" r:id="rId70"/>
    <p:sldId id="525" r:id="rId71"/>
    <p:sldId id="530" r:id="rId72"/>
    <p:sldId id="539" r:id="rId73"/>
    <p:sldId id="529" r:id="rId74"/>
    <p:sldId id="435" r:id="rId75"/>
    <p:sldId id="405" r:id="rId76"/>
    <p:sldId id="513" r:id="rId77"/>
    <p:sldId id="531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69" d="100"/>
          <a:sy n="69" d="100"/>
        </p:scale>
        <p:origin x="96" y="461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432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2683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0009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091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8177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557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1291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4725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403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918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5243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953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99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5410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4715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3607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411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8105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205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0808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3733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4987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818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2281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5601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935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908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7527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318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22181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8511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4868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2269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66680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008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81959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43742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48401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11101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34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56223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49066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65807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46565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65143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1525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2552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86831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23973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8125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6924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2175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94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42740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0361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7750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11212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28538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11116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1901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4811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280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3648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33907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17025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311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0097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55269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1125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253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emf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4.png"/><Relationship Id="rId4" Type="http://schemas.openxmlformats.org/officeDocument/2006/relationships/image" Target="../media/image6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emf"/><Relationship Id="rId4" Type="http://schemas.openxmlformats.org/officeDocument/2006/relationships/image" Target="../media/image10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1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emf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6.gif"/><Relationship Id="rId4" Type="http://schemas.openxmlformats.org/officeDocument/2006/relationships/image" Target="../media/image115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1C7C4A54-16EE-4A72-958E-96634382C80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B7F83FB-7806-49E1-B9F0-5283878CBA2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1.07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методы Машинного обучения основанные на расстоянии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4676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Оптимизация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моделей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66002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1005800"/>
            <a:ext cx="8646642" cy="827739"/>
          </a:xfrm>
        </p:spPr>
        <p:txBody>
          <a:bodyPr>
            <a:norm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Nearest Neighbors Classifier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93710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075A093-4B66-4272-9614-0C540D62D5E8}"/>
              </a:ext>
            </a:extLst>
          </p:cNvPr>
          <p:cNvSpPr/>
          <p:nvPr/>
        </p:nvSpPr>
        <p:spPr>
          <a:xfrm>
            <a:off x="219410" y="3652341"/>
            <a:ext cx="11100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Выберите число </a:t>
            </a:r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ru-RU" sz="24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4BABB18-B554-4C43-A025-426811881645}"/>
              </a:ext>
            </a:extLst>
          </p:cNvPr>
          <p:cNvSpPr/>
          <p:nvPr/>
        </p:nvSpPr>
        <p:spPr>
          <a:xfrm>
            <a:off x="197588" y="4447549"/>
            <a:ext cx="11538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Для новых точек, учитывая набор обучающих данных, найдите 	</a:t>
            </a:r>
            <a:r>
              <a:rPr lang="ru-RU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самый популярный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 среди </a:t>
            </a:r>
            <a:r>
              <a:rPr lang="ru-RU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ближайших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точек.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287C1C78-DF0E-43BD-AEC0-9AD7B00D9618}"/>
              </a:ext>
            </a:extLst>
          </p:cNvPr>
          <p:cNvSpPr/>
          <p:nvPr/>
        </p:nvSpPr>
        <p:spPr>
          <a:xfrm>
            <a:off x="218338" y="1763960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1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Выберите </a:t>
            </a:r>
            <a:r>
              <a:rPr lang="ru-RU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метрику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Расстояния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D758EC69-3977-427B-8E93-C8FF4932D4C3}"/>
              </a:ext>
            </a:extLst>
          </p:cNvPr>
          <p:cNvSpPr/>
          <p:nvPr/>
        </p:nvSpPr>
        <p:spPr>
          <a:xfrm>
            <a:off x="174458" y="2627107"/>
            <a:ext cx="11538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Выберите тип </a:t>
            </a:r>
            <a:r>
              <a:rPr lang="ru-RU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3F239A6-1FB1-42F6-AD65-B09AB2F62787}"/>
              </a:ext>
            </a:extLst>
          </p:cNvPr>
          <p:cNvSpPr/>
          <p:nvPr/>
        </p:nvSpPr>
        <p:spPr>
          <a:xfrm>
            <a:off x="5663952" y="5517232"/>
            <a:ext cx="3990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Расстояния</a:t>
            </a:r>
            <a:endParaRPr lang="en-US" sz="28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32076CB-71C9-44E8-B4E7-1B404C99E23B}"/>
              </a:ext>
            </a:extLst>
          </p:cNvPr>
          <p:cNvSpPr/>
          <p:nvPr/>
        </p:nvSpPr>
        <p:spPr>
          <a:xfrm>
            <a:off x="1991544" y="5582057"/>
            <a:ext cx="1053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ru-RU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6" grpId="0"/>
      <p:bldP spid="37" grpId="0"/>
      <p:bldP spid="39" grpId="0"/>
      <p:bldP spid="40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FD86CF3F-C016-49BC-92B0-56B3D43E4F8D}"/>
              </a:ext>
            </a:extLst>
          </p:cNvPr>
          <p:cNvSpPr/>
          <p:nvPr/>
        </p:nvSpPr>
        <p:spPr>
          <a:xfrm>
            <a:off x="4499105" y="3989887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36E14887-7032-424C-8767-460DA3657DF2}"/>
              </a:ext>
            </a:extLst>
          </p:cNvPr>
          <p:cNvSpPr/>
          <p:nvPr/>
        </p:nvSpPr>
        <p:spPr>
          <a:xfrm>
            <a:off x="5542402" y="299690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36A3732-D703-4F64-8BDE-6DA00A0EBCAD}"/>
              </a:ext>
            </a:extLst>
          </p:cNvPr>
          <p:cNvSpPr/>
          <p:nvPr/>
        </p:nvSpPr>
        <p:spPr>
          <a:xfrm>
            <a:off x="6362753" y="463548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FD4BB631-F8F4-41EA-B83D-3F2D6D1155F7}"/>
              </a:ext>
            </a:extLst>
          </p:cNvPr>
          <p:cNvSpPr/>
          <p:nvPr/>
        </p:nvSpPr>
        <p:spPr>
          <a:xfrm>
            <a:off x="3194401" y="2705256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22AFED88-A8D4-4B76-B543-451C16746CC5}"/>
              </a:ext>
            </a:extLst>
          </p:cNvPr>
          <p:cNvSpPr/>
          <p:nvPr/>
        </p:nvSpPr>
        <p:spPr>
          <a:xfrm>
            <a:off x="3610047" y="535803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64F8636A-383B-4B0B-906A-693EDB5DE2A0}"/>
              </a:ext>
            </a:extLst>
          </p:cNvPr>
          <p:cNvSpPr/>
          <p:nvPr/>
        </p:nvSpPr>
        <p:spPr>
          <a:xfrm>
            <a:off x="5157182" y="60061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4B93DF41-A5B1-41BD-AC13-98AAF8CF5205}"/>
              </a:ext>
            </a:extLst>
          </p:cNvPr>
          <p:cNvSpPr/>
          <p:nvPr/>
        </p:nvSpPr>
        <p:spPr>
          <a:xfrm>
            <a:off x="6480165" y="56461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Равнобедренный треугольник 65">
            <a:extLst>
              <a:ext uri="{FF2B5EF4-FFF2-40B4-BE49-F238E27FC236}">
                <a16:creationId xmlns:a16="http://schemas.microsoft.com/office/drawing/2014/main" id="{DAE062FA-9F05-4920-956F-E1B7AFF800F0}"/>
              </a:ext>
            </a:extLst>
          </p:cNvPr>
          <p:cNvSpPr/>
          <p:nvPr/>
        </p:nvSpPr>
        <p:spPr>
          <a:xfrm>
            <a:off x="4948375" y="212529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Равнобедренный треугольник 66">
            <a:extLst>
              <a:ext uri="{FF2B5EF4-FFF2-40B4-BE49-F238E27FC236}">
                <a16:creationId xmlns:a16="http://schemas.microsoft.com/office/drawing/2014/main" id="{BE45C746-F910-4411-8FCA-CBCCBD5627F7}"/>
              </a:ext>
            </a:extLst>
          </p:cNvPr>
          <p:cNvSpPr/>
          <p:nvPr/>
        </p:nvSpPr>
        <p:spPr>
          <a:xfrm>
            <a:off x="5575034" y="3912123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Равнобедренный треугольник 67">
            <a:extLst>
              <a:ext uri="{FF2B5EF4-FFF2-40B4-BE49-F238E27FC236}">
                <a16:creationId xmlns:a16="http://schemas.microsoft.com/office/drawing/2014/main" id="{A9CE4584-9B78-4BCB-ADF8-D47714EAA32A}"/>
              </a:ext>
            </a:extLst>
          </p:cNvPr>
          <p:cNvSpPr/>
          <p:nvPr/>
        </p:nvSpPr>
        <p:spPr>
          <a:xfrm>
            <a:off x="4130505" y="2303917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Равнобедренный треугольник 68">
            <a:extLst>
              <a:ext uri="{FF2B5EF4-FFF2-40B4-BE49-F238E27FC236}">
                <a16:creationId xmlns:a16="http://schemas.microsoft.com/office/drawing/2014/main" id="{5E1ADCCB-AD61-4CBF-8789-9A8380EDF0E2}"/>
              </a:ext>
            </a:extLst>
          </p:cNvPr>
          <p:cNvSpPr/>
          <p:nvPr/>
        </p:nvSpPr>
        <p:spPr>
          <a:xfrm>
            <a:off x="6137769" y="2261695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Равнобедренный треугольник 69">
            <a:extLst>
              <a:ext uri="{FF2B5EF4-FFF2-40B4-BE49-F238E27FC236}">
                <a16:creationId xmlns:a16="http://schemas.microsoft.com/office/drawing/2014/main" id="{B4ABDBBF-AE2D-4F5A-B5A6-085EDEB2562F}"/>
              </a:ext>
            </a:extLst>
          </p:cNvPr>
          <p:cNvSpPr/>
          <p:nvPr/>
        </p:nvSpPr>
        <p:spPr>
          <a:xfrm>
            <a:off x="6974567" y="4162264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Равнобедренный треугольник 70">
            <a:extLst>
              <a:ext uri="{FF2B5EF4-FFF2-40B4-BE49-F238E27FC236}">
                <a16:creationId xmlns:a16="http://schemas.microsoft.com/office/drawing/2014/main" id="{91EB063E-3210-439C-B0A2-B9860A80C6FD}"/>
              </a:ext>
            </a:extLst>
          </p:cNvPr>
          <p:cNvSpPr/>
          <p:nvPr/>
        </p:nvSpPr>
        <p:spPr>
          <a:xfrm>
            <a:off x="8234961" y="481548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Равнобедренный треугольник 71">
            <a:extLst>
              <a:ext uri="{FF2B5EF4-FFF2-40B4-BE49-F238E27FC236}">
                <a16:creationId xmlns:a16="http://schemas.microsoft.com/office/drawing/2014/main" id="{8434AECA-46B8-4B0E-BDBC-B5B12641E94E}"/>
              </a:ext>
            </a:extLst>
          </p:cNvPr>
          <p:cNvSpPr/>
          <p:nvPr/>
        </p:nvSpPr>
        <p:spPr>
          <a:xfrm>
            <a:off x="7304745" y="571787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Равнобедренный треугольник 72">
            <a:extLst>
              <a:ext uri="{FF2B5EF4-FFF2-40B4-BE49-F238E27FC236}">
                <a16:creationId xmlns:a16="http://schemas.microsoft.com/office/drawing/2014/main" id="{1778FE32-8465-422A-869E-BDC90C72CC3B}"/>
              </a:ext>
            </a:extLst>
          </p:cNvPr>
          <p:cNvSpPr/>
          <p:nvPr/>
        </p:nvSpPr>
        <p:spPr>
          <a:xfrm>
            <a:off x="5114385" y="463548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Равнобедренный треугольник 73">
            <a:extLst>
              <a:ext uri="{FF2B5EF4-FFF2-40B4-BE49-F238E27FC236}">
                <a16:creationId xmlns:a16="http://schemas.microsoft.com/office/drawing/2014/main" id="{363955C3-230A-45E7-93FC-F681D9916152}"/>
              </a:ext>
            </a:extLst>
          </p:cNvPr>
          <p:cNvSpPr/>
          <p:nvPr/>
        </p:nvSpPr>
        <p:spPr>
          <a:xfrm>
            <a:off x="8389010" y="5826111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Равнобедренный треугольник 74">
            <a:extLst>
              <a:ext uri="{FF2B5EF4-FFF2-40B4-BE49-F238E27FC236}">
                <a16:creationId xmlns:a16="http://schemas.microsoft.com/office/drawing/2014/main" id="{0B5C42B3-7825-4D19-93C5-4FC74530AD27}"/>
              </a:ext>
            </a:extLst>
          </p:cNvPr>
          <p:cNvSpPr/>
          <p:nvPr/>
        </p:nvSpPr>
        <p:spPr>
          <a:xfrm>
            <a:off x="6974567" y="2909808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D2D987A8-2BEA-408C-BFF6-D89846D60613}"/>
              </a:ext>
            </a:extLst>
          </p:cNvPr>
          <p:cNvSpPr/>
          <p:nvPr/>
        </p:nvSpPr>
        <p:spPr>
          <a:xfrm>
            <a:off x="3551547" y="6329108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E06F3496-A384-40F7-9F4E-E1A3B197768D}"/>
              </a:ext>
            </a:extLst>
          </p:cNvPr>
          <p:cNvSpPr/>
          <p:nvPr/>
        </p:nvSpPr>
        <p:spPr>
          <a:xfrm>
            <a:off x="4514312" y="5537879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565CF16F-8413-41DA-8760-925310469775}"/>
              </a:ext>
            </a:extLst>
          </p:cNvPr>
          <p:cNvSpPr/>
          <p:nvPr/>
        </p:nvSpPr>
        <p:spPr>
          <a:xfrm>
            <a:off x="3602177" y="4753770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1280D1EE-8FE1-45A6-9526-656ED3635D85}"/>
              </a:ext>
            </a:extLst>
          </p:cNvPr>
          <p:cNvSpPr/>
          <p:nvPr/>
        </p:nvSpPr>
        <p:spPr>
          <a:xfrm>
            <a:off x="2927102" y="4338272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D4406A41-CC11-4AEB-BBC9-E612559A498C}"/>
              </a:ext>
            </a:extLst>
          </p:cNvPr>
          <p:cNvSpPr/>
          <p:nvPr/>
        </p:nvSpPr>
        <p:spPr>
          <a:xfrm>
            <a:off x="3620019" y="342270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FC2B478D-6AC1-4CB7-8960-A4F4617EF30A}"/>
              </a:ext>
            </a:extLst>
          </p:cNvPr>
          <p:cNvSpPr/>
          <p:nvPr/>
        </p:nvSpPr>
        <p:spPr>
          <a:xfrm>
            <a:off x="5018871" y="4096642"/>
            <a:ext cx="360000" cy="35999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4562EC-C0C6-4148-9487-BFE24E8E12E4}"/>
              </a:ext>
            </a:extLst>
          </p:cNvPr>
          <p:cNvSpPr txBox="1"/>
          <p:nvPr/>
        </p:nvSpPr>
        <p:spPr>
          <a:xfrm>
            <a:off x="4999938" y="3517835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?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B1D0566D-E94A-4284-8A95-04B87CF530A4}"/>
              </a:ext>
            </a:extLst>
          </p:cNvPr>
          <p:cNvSpPr/>
          <p:nvPr/>
        </p:nvSpPr>
        <p:spPr>
          <a:xfrm>
            <a:off x="4233029" y="3293234"/>
            <a:ext cx="1980000" cy="198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E60F8DBF-B32B-4B4A-99CE-DD1C206D2E94}"/>
              </a:ext>
            </a:extLst>
          </p:cNvPr>
          <p:cNvSpPr/>
          <p:nvPr/>
        </p:nvSpPr>
        <p:spPr>
          <a:xfrm>
            <a:off x="3906771" y="2855419"/>
            <a:ext cx="2704530" cy="2602101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AA49A2D7-A214-4914-BDA5-B3FF1082C909}"/>
              </a:ext>
            </a:extLst>
          </p:cNvPr>
          <p:cNvSpPr/>
          <p:nvPr/>
        </p:nvSpPr>
        <p:spPr>
          <a:xfrm>
            <a:off x="3723480" y="2809819"/>
            <a:ext cx="3192381" cy="2858872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18D8908C-B509-4820-B0B8-6C10FB76421A}"/>
              </a:ext>
            </a:extLst>
          </p:cNvPr>
          <p:cNvSpPr/>
          <p:nvPr/>
        </p:nvSpPr>
        <p:spPr>
          <a:xfrm>
            <a:off x="2783632" y="1953609"/>
            <a:ext cx="5014770" cy="4555499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7ED6AC30-4F0C-4654-BC3A-125B2E9A5509}"/>
              </a:ext>
            </a:extLst>
          </p:cNvPr>
          <p:cNvSpPr/>
          <p:nvPr/>
        </p:nvSpPr>
        <p:spPr>
          <a:xfrm>
            <a:off x="4405009" y="3721008"/>
            <a:ext cx="1069376" cy="976454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4151784" y="1124744"/>
            <a:ext cx="29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числа </a:t>
            </a:r>
            <a:r>
              <a:rPr lang="en-US" sz="28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2800" b="0" i="0" dirty="0">
              <a:solidFill>
                <a:srgbClr val="00B05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E239ED96-1733-4B91-8B7D-C62A5AE4A262}"/>
              </a:ext>
            </a:extLst>
          </p:cNvPr>
          <p:cNvSpPr/>
          <p:nvPr/>
        </p:nvSpPr>
        <p:spPr>
          <a:xfrm>
            <a:off x="7753784" y="1964523"/>
            <a:ext cx="38154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однородные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uniform </a:t>
            </a:r>
            <a:endParaRPr lang="ru-RU" sz="2800" dirty="0"/>
          </a:p>
        </p:txBody>
      </p:sp>
      <p:sp>
        <p:nvSpPr>
          <p:cNvPr id="3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93710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1" grpId="0" animBg="1"/>
      <p:bldP spid="82" grpId="0"/>
      <p:bldP spid="83" grpId="0" animBg="1"/>
      <p:bldP spid="84" grpId="0" animBg="1"/>
      <p:bldP spid="85" grpId="0" animBg="1"/>
      <p:bldP spid="86" grpId="0" animBg="1"/>
      <p:bldP spid="87" grpId="0" animBg="1"/>
      <p:bldP spid="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4093893" y="980728"/>
            <a:ext cx="4184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Набор данных Ирисы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16222"/>
              </p:ext>
            </p:extLst>
          </p:nvPr>
        </p:nvGraphicFramePr>
        <p:xfrm>
          <a:off x="7896200" y="2204864"/>
          <a:ext cx="3815912" cy="312420"/>
        </p:xfrm>
        <a:graphic>
          <a:graphicData uri="http://schemas.openxmlformats.org/drawingml/2006/table">
            <a:tbl>
              <a:tblPr/>
              <a:tblGrid>
                <a:gridCol w="953978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279613748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1485494978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1343472" y="1484784"/>
            <a:ext cx="4115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400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EBA5DD1-8692-450A-A3EB-5603E7712D6C}"/>
              </a:ext>
            </a:extLst>
          </p:cNvPr>
          <p:cNvSpPr/>
          <p:nvPr/>
        </p:nvSpPr>
        <p:spPr>
          <a:xfrm>
            <a:off x="7680176" y="1556792"/>
            <a:ext cx="3267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ru-RU" sz="2400" b="1" i="1" dirty="0"/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93710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2038350"/>
            <a:ext cx="37242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4283048" y="980728"/>
            <a:ext cx="3805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расстояния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93710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75920" y="3140968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69CD6"/>
                </a:solidFill>
                <a:latin typeface="Courier New" panose="02070309020205020404" pitchFamily="49" charset="0"/>
              </a:rPr>
              <a:t>def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urier New" panose="02070309020205020404" pitchFamily="49" charset="0"/>
              </a:rPr>
              <a:t>distance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urier New" panose="02070309020205020404" pitchFamily="49" charset="0"/>
              </a:rPr>
              <a:t>X1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9CDCFE"/>
                </a:solidFill>
                <a:latin typeface="Courier New" panose="02070309020205020404" pitchFamily="49" charset="0"/>
              </a:rPr>
              <a:t>X2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1600" dirty="0">
                <a:solidFill>
                  <a:srgbClr val="D4D4D4"/>
                </a:solidFill>
                <a:latin typeface="Courier New" panose="02070309020205020404" pitchFamily="49" charset="0"/>
              </a:rPr>
              <a:t>   </a:t>
            </a:r>
            <a:r>
              <a:rPr lang="en-US" sz="1600" dirty="0">
                <a:solidFill>
                  <a:srgbClr val="C586C0"/>
                </a:solidFill>
                <a:latin typeface="Courier New" panose="02070309020205020404" pitchFamily="49" charset="0"/>
              </a:rPr>
              <a:t>return 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np.sqrt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</a:t>
            </a:r>
            <a:r>
              <a:rPr lang="en-US" sz="1600" dirty="0" err="1">
                <a:solidFill>
                  <a:srgbClr val="DCDCAA"/>
                </a:solidFill>
                <a:latin typeface="Courier New" panose="02070309020205020404" pitchFamily="49" charset="0"/>
              </a:rPr>
              <a:t>sum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np.square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X1 - X2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</a:t>
            </a:r>
            <a:r>
              <a:rPr lang="en-US" sz="16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axis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1942" y="2204864"/>
            <a:ext cx="12169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447928" y="4149080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distance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df.iloc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EBA5DD1-8692-450A-A3EB-5603E7712D6C}"/>
              </a:ext>
            </a:extLst>
          </p:cNvPr>
          <p:cNvSpPr/>
          <p:nvPr/>
        </p:nvSpPr>
        <p:spPr>
          <a:xfrm>
            <a:off x="7680176" y="1556792"/>
            <a:ext cx="3267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ru-RU" sz="2400" b="1" i="1" dirty="0"/>
          </a:p>
        </p:txBody>
      </p:sp>
      <p:graphicFrame>
        <p:nvGraphicFramePr>
          <p:cNvPr id="26" name="Таблица 25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21320"/>
              </p:ext>
            </p:extLst>
          </p:nvPr>
        </p:nvGraphicFramePr>
        <p:xfrm>
          <a:off x="7896200" y="2204864"/>
          <a:ext cx="3815912" cy="312420"/>
        </p:xfrm>
        <a:graphic>
          <a:graphicData uri="http://schemas.openxmlformats.org/drawingml/2006/table">
            <a:tbl>
              <a:tblPr/>
              <a:tblGrid>
                <a:gridCol w="953978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279613748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1485494978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988840"/>
            <a:ext cx="4333875" cy="4762500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1343472" y="1484784"/>
            <a:ext cx="4115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7343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3D01EBC-54B9-44EE-91B7-4FC85926E158}"/>
              </a:ext>
            </a:extLst>
          </p:cNvPr>
          <p:cNvSpPr/>
          <p:nvPr/>
        </p:nvSpPr>
        <p:spPr>
          <a:xfrm>
            <a:off x="6168008" y="2708920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df.sort_values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3645060" y="980728"/>
            <a:ext cx="5081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0" i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Сортируем по расстоянию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93710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EBA5DD1-8692-450A-A3EB-5603E7712D6C}"/>
              </a:ext>
            </a:extLst>
          </p:cNvPr>
          <p:cNvSpPr/>
          <p:nvPr/>
        </p:nvSpPr>
        <p:spPr>
          <a:xfrm>
            <a:off x="7680176" y="1556792"/>
            <a:ext cx="4209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</a:t>
            </a:r>
            <a:endParaRPr lang="ru-RU" sz="2800" b="1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2066925"/>
            <a:ext cx="4391025" cy="479107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1343472" y="1484784"/>
            <a:ext cx="4115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400" dirty="0"/>
          </a:p>
        </p:txBody>
      </p:sp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9661"/>
              </p:ext>
            </p:extLst>
          </p:nvPr>
        </p:nvGraphicFramePr>
        <p:xfrm>
          <a:off x="7896200" y="2204864"/>
          <a:ext cx="3815912" cy="312420"/>
        </p:xfrm>
        <a:graphic>
          <a:graphicData uri="http://schemas.openxmlformats.org/drawingml/2006/table">
            <a:tbl>
              <a:tblPr/>
              <a:tblGrid>
                <a:gridCol w="953978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279613748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1485494978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6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6B9A5F40-BF61-4705-84DB-6561C0F31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61642"/>
              </p:ext>
            </p:extLst>
          </p:nvPr>
        </p:nvGraphicFramePr>
        <p:xfrm>
          <a:off x="7032104" y="2852936"/>
          <a:ext cx="2362200" cy="312420"/>
        </p:xfrm>
        <a:graphic>
          <a:graphicData uri="http://schemas.openxmlformats.org/drawingml/2006/table">
            <a:tbl>
              <a:tblPr/>
              <a:tblGrid>
                <a:gridCol w="66797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1694226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=1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26457D58-7AAB-42C4-A3DF-11DEF83E2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01342"/>
              </p:ext>
            </p:extLst>
          </p:nvPr>
        </p:nvGraphicFramePr>
        <p:xfrm>
          <a:off x="7028315" y="3201791"/>
          <a:ext cx="2362200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1690437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=2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DFA5C45C-FE86-4B34-9484-3382D6EF4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698622"/>
              </p:ext>
            </p:extLst>
          </p:nvPr>
        </p:nvGraphicFramePr>
        <p:xfrm>
          <a:off x="7028315" y="3515435"/>
          <a:ext cx="2362200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1690437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=3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1E74AD95-0562-475B-9CDC-ACCE1B9EC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462021"/>
              </p:ext>
            </p:extLst>
          </p:nvPr>
        </p:nvGraphicFramePr>
        <p:xfrm>
          <a:off x="7028314" y="3810714"/>
          <a:ext cx="2975764" cy="312420"/>
        </p:xfrm>
        <a:graphic>
          <a:graphicData uri="http://schemas.openxmlformats.org/drawingml/2006/table">
            <a:tbl>
              <a:tblPr/>
              <a:tblGrid>
                <a:gridCol w="67176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=4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/</a:t>
                      </a:r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43BFACFC-3112-4CB9-BE5B-4D157E89E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46720"/>
              </p:ext>
            </p:extLst>
          </p:nvPr>
        </p:nvGraphicFramePr>
        <p:xfrm>
          <a:off x="7028315" y="4105993"/>
          <a:ext cx="2362200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1690437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=5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3D7CCA47-D50D-4F16-BA01-FAB13AF8B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523256"/>
              </p:ext>
            </p:extLst>
          </p:nvPr>
        </p:nvGraphicFramePr>
        <p:xfrm>
          <a:off x="7028314" y="4401272"/>
          <a:ext cx="2960334" cy="312420"/>
        </p:xfrm>
        <a:graphic>
          <a:graphicData uri="http://schemas.openxmlformats.org/drawingml/2006/table">
            <a:tbl>
              <a:tblPr/>
              <a:tblGrid>
                <a:gridCol w="67176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2288570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=6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/</a:t>
                      </a:r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versicolor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2162D354-E031-4D70-9382-8F25FA9CF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783302"/>
              </p:ext>
            </p:extLst>
          </p:nvPr>
        </p:nvGraphicFramePr>
        <p:xfrm>
          <a:off x="7028315" y="4709532"/>
          <a:ext cx="2362200" cy="31242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  <a:gridCol w="1690437">
                  <a:extLst>
                    <a:ext uri="{9D8B030D-6E8A-4147-A177-3AD203B41FA5}">
                      <a16:colId xmlns:a16="http://schemas.microsoft.com/office/drawing/2014/main" val="2243539710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=7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virginica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EBA5DD1-8692-450A-A3EB-5603E7712D6C}"/>
              </a:ext>
            </a:extLst>
          </p:cNvPr>
          <p:cNvSpPr/>
          <p:nvPr/>
        </p:nvSpPr>
        <p:spPr>
          <a:xfrm>
            <a:off x="7680176" y="1556792"/>
            <a:ext cx="4209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</a:t>
            </a:r>
            <a:endParaRPr lang="ru-RU" sz="2800" b="1" i="1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2066925"/>
            <a:ext cx="4391025" cy="4791075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1343472" y="1484784"/>
            <a:ext cx="4115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400" dirty="0"/>
          </a:p>
        </p:txBody>
      </p:sp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206846"/>
              </p:ext>
            </p:extLst>
          </p:nvPr>
        </p:nvGraphicFramePr>
        <p:xfrm>
          <a:off x="7896200" y="2204864"/>
          <a:ext cx="3815912" cy="312420"/>
        </p:xfrm>
        <a:graphic>
          <a:graphicData uri="http://schemas.openxmlformats.org/drawingml/2006/table">
            <a:tbl>
              <a:tblPr/>
              <a:tblGrid>
                <a:gridCol w="953978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279613748"/>
                    </a:ext>
                  </a:extLst>
                </a:gridCol>
                <a:gridCol w="953978">
                  <a:extLst>
                    <a:ext uri="{9D8B030D-6E8A-4147-A177-3AD203B41FA5}">
                      <a16:colId xmlns:a16="http://schemas.microsoft.com/office/drawing/2014/main" val="1485494978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5292940" y="980728"/>
            <a:ext cx="1786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К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93710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04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692696"/>
            <a:ext cx="9217024" cy="82773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Влияние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28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93710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247286" y="1268760"/>
            <a:ext cx="4957781" cy="2922424"/>
            <a:chOff x="247286" y="1268760"/>
            <a:chExt cx="4957781" cy="2922424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322CF0B-FAB7-40FD-A1E5-1D5BC7DE2B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3"/>
            <a:stretch/>
          </p:blipFill>
          <p:spPr bwMode="auto">
            <a:xfrm>
              <a:off x="247286" y="1581150"/>
              <a:ext cx="4957781" cy="2610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2423592" y="1268760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к</a:t>
              </a:r>
              <a:r>
                <a:rPr lang="ru-RU" dirty="0">
                  <a:solidFill>
                    <a:schemeClr val="bg1"/>
                  </a:solidFill>
                </a:rPr>
                <a:t> = 1</a:t>
              </a: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6668688" y="1268760"/>
            <a:ext cx="5020490" cy="2922423"/>
            <a:chOff x="6668688" y="1268760"/>
            <a:chExt cx="5020490" cy="2922423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2F580AB4-F50D-41A2-97FB-97F4A0791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5"/>
            <a:stretch/>
          </p:blipFill>
          <p:spPr bwMode="auto">
            <a:xfrm>
              <a:off x="6668688" y="1552574"/>
              <a:ext cx="5020490" cy="263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048328" y="1268760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к</a:t>
              </a:r>
              <a:r>
                <a:rPr lang="ru-RU" dirty="0">
                  <a:solidFill>
                    <a:schemeClr val="bg1"/>
                  </a:solidFill>
                </a:rPr>
                <a:t> = 5</a:t>
              </a: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3575720" y="3861048"/>
            <a:ext cx="5174541" cy="3039329"/>
            <a:chOff x="3575720" y="3861048"/>
            <a:chExt cx="5174541" cy="3039329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BE738CE-71A6-423A-B035-7AD455F0AE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3"/>
            <a:stretch/>
          </p:blipFill>
          <p:spPr bwMode="auto">
            <a:xfrm>
              <a:off x="3575720" y="4171950"/>
              <a:ext cx="5174541" cy="2728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5807968" y="386104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к</a:t>
              </a:r>
              <a:r>
                <a:rPr lang="ru-RU" dirty="0">
                  <a:solidFill>
                    <a:schemeClr val="bg1"/>
                  </a:solidFill>
                </a:rPr>
                <a:t> =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0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5159896" y="1052736"/>
            <a:ext cx="1053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2800" b="0" i="0" dirty="0">
              <a:solidFill>
                <a:srgbClr val="7030A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3126EA6F-8471-4CD3-83D1-0D20628860DC}"/>
              </a:ext>
            </a:extLst>
          </p:cNvPr>
          <p:cNvGrpSpPr/>
          <p:nvPr/>
        </p:nvGrpSpPr>
        <p:grpSpPr>
          <a:xfrm>
            <a:off x="6027503" y="1593283"/>
            <a:ext cx="6096000" cy="5155079"/>
            <a:chOff x="1420417" y="1530073"/>
            <a:chExt cx="5641378" cy="4650408"/>
          </a:xfrm>
        </p:grpSpPr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044A7276-AC9E-4AB9-A748-A3AB70B7A9E7}"/>
                </a:ext>
              </a:extLst>
            </p:cNvPr>
            <p:cNvSpPr/>
            <p:nvPr/>
          </p:nvSpPr>
          <p:spPr>
            <a:xfrm>
              <a:off x="3135890" y="3661259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04D796E3-1F30-4328-8BBC-30CD82B2504F}"/>
                </a:ext>
              </a:extLst>
            </p:cNvPr>
            <p:cNvSpPr/>
            <p:nvPr/>
          </p:nvSpPr>
          <p:spPr>
            <a:xfrm>
              <a:off x="4179187" y="2668281"/>
              <a:ext cx="288000" cy="28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CEFAB642-18E9-4012-9F86-D6B252FED1CA}"/>
                </a:ext>
              </a:extLst>
            </p:cNvPr>
            <p:cNvSpPr/>
            <p:nvPr/>
          </p:nvSpPr>
          <p:spPr>
            <a:xfrm>
              <a:off x="4999538" y="4306858"/>
              <a:ext cx="252000" cy="25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7ADD3B88-CB35-482E-890A-626922FD68B2}"/>
                </a:ext>
              </a:extLst>
            </p:cNvPr>
            <p:cNvSpPr/>
            <p:nvPr/>
          </p:nvSpPr>
          <p:spPr>
            <a:xfrm>
              <a:off x="1831186" y="2376628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F3052E4D-031D-4A90-9E09-EC88557EAFD1}"/>
                </a:ext>
              </a:extLst>
            </p:cNvPr>
            <p:cNvSpPr/>
            <p:nvPr/>
          </p:nvSpPr>
          <p:spPr>
            <a:xfrm>
              <a:off x="2246832" y="5029411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D8990363-21B4-400A-98C8-A3E46D22C07F}"/>
                </a:ext>
              </a:extLst>
            </p:cNvPr>
            <p:cNvSpPr/>
            <p:nvPr/>
          </p:nvSpPr>
          <p:spPr>
            <a:xfrm>
              <a:off x="3793967" y="567748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7B09F54F-E869-4589-9594-9750F0952361}"/>
                </a:ext>
              </a:extLst>
            </p:cNvPr>
            <p:cNvSpPr/>
            <p:nvPr/>
          </p:nvSpPr>
          <p:spPr>
            <a:xfrm>
              <a:off x="5116950" y="531748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Равнобедренный треугольник 46">
              <a:extLst>
                <a:ext uri="{FF2B5EF4-FFF2-40B4-BE49-F238E27FC236}">
                  <a16:creationId xmlns:a16="http://schemas.microsoft.com/office/drawing/2014/main" id="{58583707-4901-4E34-B957-04E3A019CB2D}"/>
                </a:ext>
              </a:extLst>
            </p:cNvPr>
            <p:cNvSpPr/>
            <p:nvPr/>
          </p:nvSpPr>
          <p:spPr>
            <a:xfrm>
              <a:off x="3546723" y="2152523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Равнобедренный треугольник 47">
              <a:extLst>
                <a:ext uri="{FF2B5EF4-FFF2-40B4-BE49-F238E27FC236}">
                  <a16:creationId xmlns:a16="http://schemas.microsoft.com/office/drawing/2014/main" id="{D2B9064F-7FE3-4BD9-8939-0F4EBE0283F8}"/>
                </a:ext>
              </a:extLst>
            </p:cNvPr>
            <p:cNvSpPr/>
            <p:nvPr/>
          </p:nvSpPr>
          <p:spPr>
            <a:xfrm>
              <a:off x="4211819" y="3583495"/>
              <a:ext cx="468000" cy="468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" name="Равнобедренный треугольник 48">
              <a:extLst>
                <a:ext uri="{FF2B5EF4-FFF2-40B4-BE49-F238E27FC236}">
                  <a16:creationId xmlns:a16="http://schemas.microsoft.com/office/drawing/2014/main" id="{312B11D5-A7DE-485E-8915-275ABB1A6BE6}"/>
                </a:ext>
              </a:extLst>
            </p:cNvPr>
            <p:cNvSpPr/>
            <p:nvPr/>
          </p:nvSpPr>
          <p:spPr>
            <a:xfrm>
              <a:off x="2812341" y="2269771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Равнобедренный треугольник 49">
              <a:extLst>
                <a:ext uri="{FF2B5EF4-FFF2-40B4-BE49-F238E27FC236}">
                  <a16:creationId xmlns:a16="http://schemas.microsoft.com/office/drawing/2014/main" id="{9A9F897B-96AD-4FEA-BCB1-C4E446644559}"/>
                </a:ext>
              </a:extLst>
            </p:cNvPr>
            <p:cNvSpPr/>
            <p:nvPr/>
          </p:nvSpPr>
          <p:spPr>
            <a:xfrm>
              <a:off x="4613822" y="2177795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Равнобедренный треугольник 50">
              <a:extLst>
                <a:ext uri="{FF2B5EF4-FFF2-40B4-BE49-F238E27FC236}">
                  <a16:creationId xmlns:a16="http://schemas.microsoft.com/office/drawing/2014/main" id="{53863923-1293-410A-AE40-21CCEE802E81}"/>
                </a:ext>
              </a:extLst>
            </p:cNvPr>
            <p:cNvSpPr/>
            <p:nvPr/>
          </p:nvSpPr>
          <p:spPr>
            <a:xfrm>
              <a:off x="5611352" y="3833636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Равнобедренный треугольник 51">
              <a:extLst>
                <a:ext uri="{FF2B5EF4-FFF2-40B4-BE49-F238E27FC236}">
                  <a16:creationId xmlns:a16="http://schemas.microsoft.com/office/drawing/2014/main" id="{3A24408C-A3F9-4894-9E6F-C4CFFFE9F241}"/>
                </a:ext>
              </a:extLst>
            </p:cNvPr>
            <p:cNvSpPr/>
            <p:nvPr/>
          </p:nvSpPr>
          <p:spPr>
            <a:xfrm>
              <a:off x="6871746" y="4486858"/>
              <a:ext cx="72000" cy="72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Равнобедренный треугольник 52">
              <a:extLst>
                <a:ext uri="{FF2B5EF4-FFF2-40B4-BE49-F238E27FC236}">
                  <a16:creationId xmlns:a16="http://schemas.microsoft.com/office/drawing/2014/main" id="{5CB1C995-D160-4532-A34C-436BFF38B417}"/>
                </a:ext>
              </a:extLst>
            </p:cNvPr>
            <p:cNvSpPr/>
            <p:nvPr/>
          </p:nvSpPr>
          <p:spPr>
            <a:xfrm>
              <a:off x="5941530" y="5389251"/>
              <a:ext cx="72000" cy="72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Равнобедренный треугольник 53">
              <a:extLst>
                <a:ext uri="{FF2B5EF4-FFF2-40B4-BE49-F238E27FC236}">
                  <a16:creationId xmlns:a16="http://schemas.microsoft.com/office/drawing/2014/main" id="{18CD9854-5B6E-4325-B2B0-46179A038EC1}"/>
                </a:ext>
              </a:extLst>
            </p:cNvPr>
            <p:cNvSpPr/>
            <p:nvPr/>
          </p:nvSpPr>
          <p:spPr>
            <a:xfrm>
              <a:off x="3751170" y="4306858"/>
              <a:ext cx="468000" cy="468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Равнобедренный треугольник 54">
              <a:extLst>
                <a:ext uri="{FF2B5EF4-FFF2-40B4-BE49-F238E27FC236}">
                  <a16:creationId xmlns:a16="http://schemas.microsoft.com/office/drawing/2014/main" id="{85E030C9-2A1A-4E3C-9E93-B0D16A31981E}"/>
                </a:ext>
              </a:extLst>
            </p:cNvPr>
            <p:cNvSpPr/>
            <p:nvPr/>
          </p:nvSpPr>
          <p:spPr>
            <a:xfrm>
              <a:off x="7025795" y="5497483"/>
              <a:ext cx="36000" cy="3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Равнобедренный треугольник 55">
              <a:extLst>
                <a:ext uri="{FF2B5EF4-FFF2-40B4-BE49-F238E27FC236}">
                  <a16:creationId xmlns:a16="http://schemas.microsoft.com/office/drawing/2014/main" id="{32E7AD9F-5E74-446E-A0FE-6FB63B144F29}"/>
                </a:ext>
              </a:extLst>
            </p:cNvPr>
            <p:cNvSpPr/>
            <p:nvPr/>
          </p:nvSpPr>
          <p:spPr>
            <a:xfrm>
              <a:off x="5445644" y="2694071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BDC61BD0-D7C5-48DD-83EB-E0E1A40BABDC}"/>
                </a:ext>
              </a:extLst>
            </p:cNvPr>
            <p:cNvSpPr/>
            <p:nvPr/>
          </p:nvSpPr>
          <p:spPr>
            <a:xfrm>
              <a:off x="2210832" y="5920235"/>
              <a:ext cx="72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4B98B7EC-0E0F-47D7-A7DA-316BC481084A}"/>
                </a:ext>
              </a:extLst>
            </p:cNvPr>
            <p:cNvSpPr/>
            <p:nvPr/>
          </p:nvSpPr>
          <p:spPr>
            <a:xfrm>
              <a:off x="3151097" y="520925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0" name="Прямоугольник 89">
              <a:extLst>
                <a:ext uri="{FF2B5EF4-FFF2-40B4-BE49-F238E27FC236}">
                  <a16:creationId xmlns:a16="http://schemas.microsoft.com/office/drawing/2014/main" id="{8FE74F0E-B346-4C16-B43E-4A06209FC5F0}"/>
                </a:ext>
              </a:extLst>
            </p:cNvPr>
            <p:cNvSpPr/>
            <p:nvPr/>
          </p:nvSpPr>
          <p:spPr>
            <a:xfrm>
              <a:off x="2238962" y="44251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 90">
              <a:extLst>
                <a:ext uri="{FF2B5EF4-FFF2-40B4-BE49-F238E27FC236}">
                  <a16:creationId xmlns:a16="http://schemas.microsoft.com/office/drawing/2014/main" id="{A73D7048-D734-46DA-98A0-DF79BC3404A4}"/>
                </a:ext>
              </a:extLst>
            </p:cNvPr>
            <p:cNvSpPr/>
            <p:nvPr/>
          </p:nvSpPr>
          <p:spPr>
            <a:xfrm>
              <a:off x="1563887" y="400964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769C144A-74B4-414C-A643-362BBD69ADF7}"/>
                </a:ext>
              </a:extLst>
            </p:cNvPr>
            <p:cNvSpPr/>
            <p:nvPr/>
          </p:nvSpPr>
          <p:spPr>
            <a:xfrm>
              <a:off x="2256804" y="3094073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4F6EF064-050D-4813-A600-5067A48ED063}"/>
                </a:ext>
              </a:extLst>
            </p:cNvPr>
            <p:cNvSpPr/>
            <p:nvPr/>
          </p:nvSpPr>
          <p:spPr>
            <a:xfrm>
              <a:off x="3655656" y="3768014"/>
              <a:ext cx="360000" cy="35999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0DFB753-276A-4DD9-997B-E9B34E0B3E42}"/>
                </a:ext>
              </a:extLst>
            </p:cNvPr>
            <p:cNvSpPr txBox="1"/>
            <p:nvPr/>
          </p:nvSpPr>
          <p:spPr>
            <a:xfrm>
              <a:off x="3636723" y="3189207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>
                  <a:solidFill>
                    <a:srgbClr val="00B050"/>
                  </a:solidFill>
                </a:rPr>
                <a:t>?</a:t>
              </a:r>
              <a:endParaRPr lang="ru-RU" dirty="0">
                <a:solidFill>
                  <a:srgbClr val="00B050"/>
                </a:solidFill>
              </a:endParaRPr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241430F6-FA28-4367-8620-4887B021CD10}"/>
                </a:ext>
              </a:extLst>
            </p:cNvPr>
            <p:cNvSpPr/>
            <p:nvPr/>
          </p:nvSpPr>
          <p:spPr>
            <a:xfrm>
              <a:off x="2869814" y="2964606"/>
              <a:ext cx="1980000" cy="19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F05A51AF-6D3B-4AB4-9657-83264F440CD1}"/>
                </a:ext>
              </a:extLst>
            </p:cNvPr>
            <p:cNvSpPr/>
            <p:nvPr/>
          </p:nvSpPr>
          <p:spPr>
            <a:xfrm>
              <a:off x="2543556" y="2526791"/>
              <a:ext cx="2704530" cy="26021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887D8253-B0B1-4E2A-AD06-0B6D6E3FBBC9}"/>
                </a:ext>
              </a:extLst>
            </p:cNvPr>
            <p:cNvSpPr/>
            <p:nvPr/>
          </p:nvSpPr>
          <p:spPr>
            <a:xfrm>
              <a:off x="2360265" y="2481191"/>
              <a:ext cx="3192381" cy="2858872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D567C981-3124-476B-B2EC-E6CAB9D65106}"/>
                </a:ext>
              </a:extLst>
            </p:cNvPr>
            <p:cNvSpPr/>
            <p:nvPr/>
          </p:nvSpPr>
          <p:spPr>
            <a:xfrm>
              <a:off x="1420417" y="1530073"/>
              <a:ext cx="4806947" cy="4650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Заголовок 1">
                <a:extLst>
                  <a:ext uri="{FF2B5EF4-FFF2-40B4-BE49-F238E27FC236}">
                    <a16:creationId xmlns:a16="http://schemas.microsoft.com/office/drawing/2014/main" id="{65509A33-C17F-4738-B921-B6A55E3366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7448" y="2780928"/>
                <a:ext cx="2381639" cy="8277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ru-RU" sz="3200" baseline="-25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1" name="Заголовок 1">
                <a:extLst>
                  <a:ext uri="{FF2B5EF4-FFF2-40B4-BE49-F238E27FC236}">
                    <a16:creationId xmlns:a16="http://schemas.microsoft.com/office/drawing/2014/main" id="{65509A33-C17F-4738-B921-B6A55E336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780928"/>
                <a:ext cx="2381639" cy="827739"/>
              </a:xfrm>
              <a:prstGeom prst="rect">
                <a:avLst/>
              </a:prstGeom>
              <a:blipFill>
                <a:blip r:embed="rId4"/>
                <a:stretch>
                  <a:fillRect t="-4412" b="-110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7F2E8BD-1141-403B-9628-85DFC3A9B46B}"/>
              </a:ext>
            </a:extLst>
          </p:cNvPr>
          <p:cNvSpPr/>
          <p:nvPr/>
        </p:nvSpPr>
        <p:spPr>
          <a:xfrm>
            <a:off x="263352" y="1628800"/>
            <a:ext cx="6369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чем дальше пример, тем меньше вклад учитывается его «голосом»</a:t>
            </a:r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4B8DD825-9C21-4EE8-A603-43B93CD91448}"/>
              </a:ext>
            </a:extLst>
          </p:cNvPr>
          <p:cNvSpPr/>
          <p:nvPr/>
        </p:nvSpPr>
        <p:spPr>
          <a:xfrm>
            <a:off x="263352" y="414908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Разный вес для разных классов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Заголовок 1">
                <a:extLst>
                  <a:ext uri="{FF2B5EF4-FFF2-40B4-BE49-F238E27FC236}">
                    <a16:creationId xmlns:a16="http://schemas.microsoft.com/office/drawing/2014/main" id="{F4E70FCA-BE7E-4B23-840C-778C29027D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9416" y="4581128"/>
                <a:ext cx="2381639" cy="8277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𝑏𝑙𝑢𝑒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𝑎</m:t>
                      </m:r>
                    </m:oMath>
                  </m:oMathPara>
                </a14:m>
                <a:endParaRPr lang="ru-RU" sz="3200" baseline="-250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3" name="Заголовок 1">
                <a:extLst>
                  <a:ext uri="{FF2B5EF4-FFF2-40B4-BE49-F238E27FC236}">
                    <a16:creationId xmlns:a16="http://schemas.microsoft.com/office/drawing/2014/main" id="{F4E70FCA-BE7E-4B23-840C-778C29027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581128"/>
                <a:ext cx="2381639" cy="827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Заголовок 1">
                <a:extLst>
                  <a:ext uri="{FF2B5EF4-FFF2-40B4-BE49-F238E27FC236}">
                    <a16:creationId xmlns:a16="http://schemas.microsoft.com/office/drawing/2014/main" id="{D27C2863-B65E-4377-A37C-2C39B2E72F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1424" y="5229200"/>
                <a:ext cx="2381639" cy="82773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𝑟𝑒𝑑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𝑏</m:t>
                      </m:r>
                    </m:oMath>
                  </m:oMathPara>
                </a14:m>
                <a:endParaRPr lang="ru-RU" sz="3200" baseline="-25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4" name="Заголовок 1">
                <a:extLst>
                  <a:ext uri="{FF2B5EF4-FFF2-40B4-BE49-F238E27FC236}">
                    <a16:creationId xmlns:a16="http://schemas.microsoft.com/office/drawing/2014/main" id="{D27C2863-B65E-4377-A37C-2C39B2E7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5229200"/>
                <a:ext cx="2381639" cy="827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93710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69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1" grpId="0"/>
      <p:bldP spid="3" grpId="0"/>
      <p:bldP spid="102" grpId="0"/>
      <p:bldP spid="103" grpId="0"/>
      <p:bldP spid="10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2FBB2CB-E61B-4EE8-B624-40C790E19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5810532" cy="31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54DD1BA-628A-4811-9CCD-B0472A307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0808"/>
            <a:ext cx="5810532" cy="31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69E0602-201C-4DCB-A7B8-9961AB7841EE}"/>
              </a:ext>
            </a:extLst>
          </p:cNvPr>
          <p:cNvSpPr/>
          <p:nvPr/>
        </p:nvSpPr>
        <p:spPr>
          <a:xfrm>
            <a:off x="4367808" y="1052736"/>
            <a:ext cx="2528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 </a:t>
            </a:r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2800" b="0" i="0" dirty="0">
              <a:solidFill>
                <a:srgbClr val="7030A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17E1A99-5FB2-46F2-B049-53F54D7A69D6}"/>
              </a:ext>
            </a:extLst>
          </p:cNvPr>
          <p:cNvSpPr/>
          <p:nvPr/>
        </p:nvSpPr>
        <p:spPr>
          <a:xfrm>
            <a:off x="1127448" y="5013176"/>
            <a:ext cx="2997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uniform </a:t>
            </a:r>
            <a:endParaRPr lang="ru-RU" sz="28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8FB3890-09B1-4A4A-94DE-701AF53CD0C4}"/>
              </a:ext>
            </a:extLst>
          </p:cNvPr>
          <p:cNvSpPr/>
          <p:nvPr/>
        </p:nvSpPr>
        <p:spPr>
          <a:xfrm>
            <a:off x="7392144" y="5013176"/>
            <a:ext cx="2965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distance</a:t>
            </a:r>
            <a:endParaRPr lang="ru-RU" sz="2800" dirty="0"/>
          </a:p>
        </p:txBody>
      </p:sp>
      <p:sp>
        <p:nvSpPr>
          <p:cNvPr id="1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93710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59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83671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104D002-3332-EB2E-5865-0E51FC5BBD98}"/>
              </a:ext>
            </a:extLst>
          </p:cNvPr>
          <p:cNvSpPr/>
          <p:nvPr/>
        </p:nvSpPr>
        <p:spPr>
          <a:xfrm>
            <a:off x="722423" y="1231542"/>
            <a:ext cx="105131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к-Средних 2.0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круги, но и эллипсы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epsilon, min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 и не шум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графы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матрицы близости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Туда-сюда собственные значения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Зачем-то внутри к-Средние</a:t>
            </a:r>
          </a:p>
        </p:txBody>
      </p:sp>
    </p:spTree>
    <p:extLst>
      <p:ext uri="{BB962C8B-B14F-4D97-AF65-F5344CB8AC3E}">
        <p14:creationId xmlns:p14="http://schemas.microsoft.com/office/powerpoint/2010/main" val="1545533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231904" y="1124744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2CD070-240A-49B8-8558-8825C84B5874}"/>
              </a:ext>
            </a:extLst>
          </p:cNvPr>
          <p:cNvSpPr/>
          <p:nvPr/>
        </p:nvSpPr>
        <p:spPr>
          <a:xfrm>
            <a:off x="479376" y="1700808"/>
            <a:ext cx="12191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5ABE16-8E53-4A0F-93BB-333D64D8CC32}"/>
              </a:ext>
            </a:extLst>
          </p:cNvPr>
          <p:cNvSpPr/>
          <p:nvPr/>
        </p:nvSpPr>
        <p:spPr>
          <a:xfrm>
            <a:off x="191344" y="2204864"/>
            <a:ext cx="11871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kNN_clf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KNeighborsClassifier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=k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weights=weights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004C71-52E4-4480-99FF-50A74F52D327}"/>
              </a:ext>
            </a:extLst>
          </p:cNvPr>
          <p:cNvSpPr/>
          <p:nvPr/>
        </p:nvSpPr>
        <p:spPr>
          <a:xfrm>
            <a:off x="191344" y="2780928"/>
            <a:ext cx="1120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KNeighborsClassifier(algorithm='auto', leaf_size=30, metric='minkowski', metric_params=None, n_jobs=None, n_neighbors=8, p=2, weights='distance')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FC891EC-7D7C-4A93-92EA-5BB2B159B203}"/>
              </a:ext>
            </a:extLst>
          </p:cNvPr>
          <p:cNvSpPr/>
          <p:nvPr/>
        </p:nvSpPr>
        <p:spPr>
          <a:xfrm>
            <a:off x="551384" y="3789040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0251D6-4205-41AF-8369-FE9C906C623A}"/>
              </a:ext>
            </a:extLst>
          </p:cNvPr>
          <p:cNvSpPr/>
          <p:nvPr/>
        </p:nvSpPr>
        <p:spPr>
          <a:xfrm>
            <a:off x="551384" y="4581128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kNN_clf.predict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447CD88-273B-41F0-994D-172D7FEF6707}"/>
              </a:ext>
            </a:extLst>
          </p:cNvPr>
          <p:cNvSpPr/>
          <p:nvPr/>
        </p:nvSpPr>
        <p:spPr>
          <a:xfrm>
            <a:off x="551384" y="5373216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Z = 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.predict_proba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93710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6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0356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Оптимизация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моделей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52464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075A093-4B66-4272-9614-0C540D62D5E8}"/>
              </a:ext>
            </a:extLst>
          </p:cNvPr>
          <p:cNvSpPr/>
          <p:nvPr/>
        </p:nvSpPr>
        <p:spPr>
          <a:xfrm>
            <a:off x="219410" y="3652341"/>
            <a:ext cx="11100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Выберите число </a:t>
            </a:r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ru-RU" sz="24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4BABB18-B554-4C43-A025-426811881645}"/>
              </a:ext>
            </a:extLst>
          </p:cNvPr>
          <p:cNvSpPr/>
          <p:nvPr/>
        </p:nvSpPr>
        <p:spPr>
          <a:xfrm>
            <a:off x="163042" y="4432551"/>
            <a:ext cx="120289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оцените</a:t>
            </a:r>
            <a:r>
              <a: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средние значения </a:t>
            </a:r>
            <a:r>
              <a:rPr lang="ru-RU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ближайших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точек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287C1C78-DF0E-43BD-AEC0-9AD7B00D9618}"/>
              </a:ext>
            </a:extLst>
          </p:cNvPr>
          <p:cNvSpPr/>
          <p:nvPr/>
        </p:nvSpPr>
        <p:spPr>
          <a:xfrm>
            <a:off x="218338" y="1763960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Выберите </a:t>
            </a:r>
            <a:r>
              <a:rPr lang="ru-RU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метрику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Расстояния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D758EC69-3977-427B-8E93-C8FF4932D4C3}"/>
              </a:ext>
            </a:extLst>
          </p:cNvPr>
          <p:cNvSpPr/>
          <p:nvPr/>
        </p:nvSpPr>
        <p:spPr>
          <a:xfrm>
            <a:off x="174458" y="2627107"/>
            <a:ext cx="11538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Выберите тип </a:t>
            </a:r>
            <a:r>
              <a:rPr lang="ru-RU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3F239A6-1FB1-42F6-AD65-B09AB2F62787}"/>
              </a:ext>
            </a:extLst>
          </p:cNvPr>
          <p:cNvSpPr/>
          <p:nvPr/>
        </p:nvSpPr>
        <p:spPr>
          <a:xfrm>
            <a:off x="5231904" y="5589240"/>
            <a:ext cx="3990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Расстояния</a:t>
            </a:r>
            <a:endParaRPr lang="en-US" sz="28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32076CB-71C9-44E8-B4E7-1B404C99E23B}"/>
              </a:ext>
            </a:extLst>
          </p:cNvPr>
          <p:cNvSpPr/>
          <p:nvPr/>
        </p:nvSpPr>
        <p:spPr>
          <a:xfrm>
            <a:off x="2711624" y="5661248"/>
            <a:ext cx="1180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514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6" grpId="0"/>
      <p:bldP spid="37" grpId="0"/>
      <p:bldP spid="39" grpId="0"/>
      <p:bldP spid="40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21E4DD6-8F8C-4A2F-B88F-9EFFC71C95D4}"/>
              </a:ext>
            </a:extLst>
          </p:cNvPr>
          <p:cNvSpPr/>
          <p:nvPr/>
        </p:nvSpPr>
        <p:spPr>
          <a:xfrm>
            <a:off x="4799856" y="1052736"/>
            <a:ext cx="1999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28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2800" b="0" i="0" dirty="0">
              <a:solidFill>
                <a:srgbClr val="00B05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3215680" y="4077072"/>
            <a:ext cx="5467547" cy="2480577"/>
            <a:chOff x="3497344" y="4005064"/>
            <a:chExt cx="5467547" cy="2480577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68F8EE30-088A-42EE-A252-1B5298BC33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" t="4453" r="813" b="4702"/>
            <a:stretch/>
          </p:blipFill>
          <p:spPr bwMode="auto">
            <a:xfrm>
              <a:off x="3497344" y="4326902"/>
              <a:ext cx="5467547" cy="2158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951984" y="4005064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к</a:t>
              </a:r>
              <a:r>
                <a:rPr lang="ru-RU" dirty="0">
                  <a:solidFill>
                    <a:schemeClr val="bg1"/>
                  </a:solidFill>
                </a:rPr>
                <a:t> = 15</a:t>
              </a: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6664751" y="1700808"/>
            <a:ext cx="5147036" cy="2324437"/>
            <a:chOff x="6664751" y="1700808"/>
            <a:chExt cx="5147036" cy="2324437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5AF3BADB-4BC7-4418-B508-CAC622B9AE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" t="4502" r="990" b="5547"/>
            <a:stretch/>
          </p:blipFill>
          <p:spPr bwMode="auto">
            <a:xfrm>
              <a:off x="6664751" y="2017336"/>
              <a:ext cx="5147036" cy="200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8976320" y="1700808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к</a:t>
              </a:r>
              <a:r>
                <a:rPr lang="ru-RU" dirty="0">
                  <a:solidFill>
                    <a:schemeClr val="bg1"/>
                  </a:solidFill>
                </a:rPr>
                <a:t> = 5</a:t>
              </a: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623392" y="1700808"/>
            <a:ext cx="5257800" cy="2369543"/>
            <a:chOff x="584200" y="1700808"/>
            <a:chExt cx="5257800" cy="2369543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B2B874C-BC1C-400C-81AA-87202DA37B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2" t="4231" r="694" b="5216"/>
            <a:stretch/>
          </p:blipFill>
          <p:spPr bwMode="auto">
            <a:xfrm>
              <a:off x="584200" y="2012951"/>
              <a:ext cx="52578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855640" y="1700808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rgbClr val="00B050"/>
                  </a:solidFill>
                </a:rPr>
                <a:t>к</a:t>
              </a:r>
              <a:r>
                <a:rPr lang="ru-RU" dirty="0">
                  <a:solidFill>
                    <a:schemeClr val="bg1"/>
                  </a:solidFill>
                </a:rPr>
                <a:t> = 1</a:t>
              </a:r>
            </a:p>
          </p:txBody>
        </p:sp>
      </p:grp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5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21E4DD6-8F8C-4A2F-B88F-9EFFC71C95D4}"/>
              </a:ext>
            </a:extLst>
          </p:cNvPr>
          <p:cNvSpPr/>
          <p:nvPr/>
        </p:nvSpPr>
        <p:spPr>
          <a:xfrm>
            <a:off x="4466693" y="1202421"/>
            <a:ext cx="2558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 </a:t>
            </a:r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2800" b="0" i="0" dirty="0">
              <a:solidFill>
                <a:srgbClr val="7030A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1AE9A52-BAAC-4826-B746-F665D121B4A2}"/>
              </a:ext>
            </a:extLst>
          </p:cNvPr>
          <p:cNvSpPr/>
          <p:nvPr/>
        </p:nvSpPr>
        <p:spPr>
          <a:xfrm>
            <a:off x="1487488" y="4293096"/>
            <a:ext cx="2997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uniform </a:t>
            </a:r>
            <a:endParaRPr lang="ru-RU" sz="28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67178F8-98FD-4BE3-B422-FF85047CE0F5}"/>
              </a:ext>
            </a:extLst>
          </p:cNvPr>
          <p:cNvSpPr/>
          <p:nvPr/>
        </p:nvSpPr>
        <p:spPr>
          <a:xfrm>
            <a:off x="7536160" y="4293096"/>
            <a:ext cx="2965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distance</a:t>
            </a:r>
            <a:endParaRPr lang="ru-RU" sz="280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68F8EE30-088A-42EE-A252-1B5298BC3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4220" r="938" b="5390"/>
          <a:stretch/>
        </p:blipFill>
        <p:spPr bwMode="auto">
          <a:xfrm>
            <a:off x="191344" y="1988840"/>
            <a:ext cx="5590095" cy="218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D617362-A17F-49D6-89AC-520E068B1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80" t="4220" r="1024" b="4610"/>
          <a:stretch/>
        </p:blipFill>
        <p:spPr>
          <a:xfrm>
            <a:off x="6312024" y="1988840"/>
            <a:ext cx="5571241" cy="2205873"/>
          </a:xfrm>
          <a:prstGeom prst="rect">
            <a:avLst/>
          </a:prstGeom>
        </p:spPr>
      </p:pic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13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4007768" y="1052736"/>
            <a:ext cx="4309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Набор данных Диабет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00304"/>
              </p:ext>
            </p:extLst>
          </p:nvPr>
        </p:nvGraphicFramePr>
        <p:xfrm>
          <a:off x="8020402" y="2379448"/>
          <a:ext cx="2304000" cy="32004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695400" y="1484784"/>
            <a:ext cx="4772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EBA5DD1-8692-450A-A3EB-5603E7712D6C}"/>
              </a:ext>
            </a:extLst>
          </p:cNvPr>
          <p:cNvSpPr/>
          <p:nvPr/>
        </p:nvSpPr>
        <p:spPr>
          <a:xfrm>
            <a:off x="7320136" y="1484784"/>
            <a:ext cx="3809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ru-RU" sz="2800" b="1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80" y="1988840"/>
            <a:ext cx="2390775" cy="4791075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81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4259439" y="1052736"/>
            <a:ext cx="38058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расстояния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695400" y="1484784"/>
            <a:ext cx="4772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EBA5DD1-8692-450A-A3EB-5603E7712D6C}"/>
              </a:ext>
            </a:extLst>
          </p:cNvPr>
          <p:cNvSpPr/>
          <p:nvPr/>
        </p:nvSpPr>
        <p:spPr>
          <a:xfrm>
            <a:off x="7320136" y="1484784"/>
            <a:ext cx="3809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ru-RU" sz="2800" b="1" i="1" dirty="0"/>
          </a:p>
        </p:txBody>
      </p:sp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2041004"/>
            <a:ext cx="3105150" cy="47910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015880" y="3717032"/>
            <a:ext cx="6744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distance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df.iloc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4655840" y="2924944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569CD6"/>
                </a:solidFill>
                <a:latin typeface="Courier New" panose="02070309020205020404" pitchFamily="49" charset="0"/>
              </a:rPr>
              <a:t>def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DCDCAA"/>
                </a:solidFill>
                <a:latin typeface="Courier New" panose="02070309020205020404" pitchFamily="49" charset="0"/>
              </a:rPr>
              <a:t>distance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urier New" panose="02070309020205020404" pitchFamily="49" charset="0"/>
              </a:rPr>
              <a:t>X1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9CDCFE"/>
                </a:solidFill>
                <a:latin typeface="Courier New" panose="02070309020205020404" pitchFamily="49" charset="0"/>
              </a:rPr>
              <a:t>X2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1600" dirty="0">
                <a:solidFill>
                  <a:srgbClr val="D4D4D4"/>
                </a:solidFill>
                <a:latin typeface="Courier New" panose="02070309020205020404" pitchFamily="49" charset="0"/>
              </a:rPr>
              <a:t>   </a:t>
            </a:r>
            <a:r>
              <a:rPr lang="en-US" sz="1600" dirty="0">
                <a:solidFill>
                  <a:srgbClr val="C586C0"/>
                </a:solidFill>
                <a:latin typeface="Courier New" panose="02070309020205020404" pitchFamily="49" charset="0"/>
              </a:rPr>
              <a:t>return 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np.sqrt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</a:t>
            </a:r>
            <a:r>
              <a:rPr lang="en-US" sz="1600" dirty="0" err="1">
                <a:solidFill>
                  <a:srgbClr val="DCDCAA"/>
                </a:solidFill>
                <a:latin typeface="Courier New" panose="02070309020205020404" pitchFamily="49" charset="0"/>
              </a:rPr>
              <a:t>sum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np.square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X1 - X2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</a:t>
            </a:r>
            <a:r>
              <a:rPr lang="en-US" sz="16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axis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000960"/>
              </p:ext>
            </p:extLst>
          </p:nvPr>
        </p:nvGraphicFramePr>
        <p:xfrm>
          <a:off x="8172802" y="2531848"/>
          <a:ext cx="2304000" cy="32004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25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3D01EBC-54B9-44EE-91B7-4FC85926E158}"/>
              </a:ext>
            </a:extLst>
          </p:cNvPr>
          <p:cNvSpPr/>
          <p:nvPr/>
        </p:nvSpPr>
        <p:spPr>
          <a:xfrm>
            <a:off x="6672064" y="3429000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df.sort_values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1990725"/>
            <a:ext cx="3133725" cy="4867275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4259439" y="1052736"/>
            <a:ext cx="5258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Сортировка по Расстоянию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695400" y="1484784"/>
            <a:ext cx="4772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EBA5DD1-8692-450A-A3EB-5603E7712D6C}"/>
              </a:ext>
            </a:extLst>
          </p:cNvPr>
          <p:cNvSpPr/>
          <p:nvPr/>
        </p:nvSpPr>
        <p:spPr>
          <a:xfrm>
            <a:off x="7320136" y="1484784"/>
            <a:ext cx="3809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ru-RU" sz="2800" b="1" i="1" dirty="0"/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000960"/>
              </p:ext>
            </p:extLst>
          </p:nvPr>
        </p:nvGraphicFramePr>
        <p:xfrm>
          <a:off x="8172802" y="2531848"/>
          <a:ext cx="2304000" cy="32004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89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6B9A5F40-BF61-4705-84DB-6561C0F31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780314"/>
              </p:ext>
            </p:extLst>
          </p:nvPr>
        </p:nvGraphicFramePr>
        <p:xfrm>
          <a:off x="5449152" y="2348880"/>
          <a:ext cx="667974" cy="288000"/>
        </p:xfrm>
        <a:graphic>
          <a:graphicData uri="http://schemas.openxmlformats.org/drawingml/2006/table">
            <a:tbl>
              <a:tblPr/>
              <a:tblGrid>
                <a:gridCol w="66797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=1</a:t>
                      </a:r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26457D58-7AAB-42C4-A3DF-11DEF83E2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65789"/>
              </p:ext>
            </p:extLst>
          </p:nvPr>
        </p:nvGraphicFramePr>
        <p:xfrm>
          <a:off x="5449152" y="2636912"/>
          <a:ext cx="671763" cy="28194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=2</a:t>
                      </a:r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DFA5C45C-FE86-4B34-9484-3382D6EF4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379179"/>
              </p:ext>
            </p:extLst>
          </p:nvPr>
        </p:nvGraphicFramePr>
        <p:xfrm>
          <a:off x="5449152" y="2924944"/>
          <a:ext cx="671763" cy="28194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=3</a:t>
                      </a:r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1E74AD95-0562-475B-9CDC-ACCE1B9EC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002880"/>
              </p:ext>
            </p:extLst>
          </p:nvPr>
        </p:nvGraphicFramePr>
        <p:xfrm>
          <a:off x="5449152" y="3212976"/>
          <a:ext cx="671764" cy="281940"/>
        </p:xfrm>
        <a:graphic>
          <a:graphicData uri="http://schemas.openxmlformats.org/drawingml/2006/table">
            <a:tbl>
              <a:tblPr/>
              <a:tblGrid>
                <a:gridCol w="67176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=4</a:t>
                      </a:r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2" name="Таблица 21">
            <a:extLst>
              <a:ext uri="{FF2B5EF4-FFF2-40B4-BE49-F238E27FC236}">
                <a16:creationId xmlns:a16="http://schemas.microsoft.com/office/drawing/2014/main" id="{43BFACFC-3112-4CB9-BE5B-4D157E89E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233413"/>
              </p:ext>
            </p:extLst>
          </p:nvPr>
        </p:nvGraphicFramePr>
        <p:xfrm>
          <a:off x="5449152" y="3507100"/>
          <a:ext cx="671763" cy="28194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=5</a:t>
                      </a:r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3D7CCA47-D50D-4F16-BA01-FAB13AF8B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672799"/>
              </p:ext>
            </p:extLst>
          </p:nvPr>
        </p:nvGraphicFramePr>
        <p:xfrm>
          <a:off x="5449152" y="3795132"/>
          <a:ext cx="671764" cy="281940"/>
        </p:xfrm>
        <a:graphic>
          <a:graphicData uri="http://schemas.openxmlformats.org/drawingml/2006/table">
            <a:tbl>
              <a:tblPr/>
              <a:tblGrid>
                <a:gridCol w="671764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=6</a:t>
                      </a:r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2162D354-E031-4D70-9382-8F25FA9CF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253213"/>
              </p:ext>
            </p:extLst>
          </p:nvPr>
        </p:nvGraphicFramePr>
        <p:xfrm>
          <a:off x="5447928" y="4077072"/>
          <a:ext cx="671763" cy="281940"/>
        </p:xfrm>
        <a:graphic>
          <a:graphicData uri="http://schemas.openxmlformats.org/drawingml/2006/table">
            <a:tbl>
              <a:tblPr/>
              <a:tblGrid>
                <a:gridCol w="671763">
                  <a:extLst>
                    <a:ext uri="{9D8B030D-6E8A-4147-A177-3AD203B41FA5}">
                      <a16:colId xmlns:a16="http://schemas.microsoft.com/office/drawing/2014/main" val="129880621"/>
                    </a:ext>
                  </a:extLst>
                </a:gridCol>
              </a:tblGrid>
              <a:tr h="2192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k =7</a:t>
                      </a:r>
                      <a:endParaRPr lang="ru-RU" sz="18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728146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F434C84-C8DB-4984-86A3-7409BEB99F24}"/>
              </a:ext>
            </a:extLst>
          </p:cNvPr>
          <p:cNvSpPr/>
          <p:nvPr/>
        </p:nvSpPr>
        <p:spPr>
          <a:xfrm>
            <a:off x="5447928" y="4437112"/>
            <a:ext cx="11865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'predict'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np.mean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'target'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k+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			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k </a:t>
            </a:r>
            <a:r>
              <a:rPr lang="en-US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urier New" panose="02070309020205020404" pitchFamily="49" charset="0"/>
              </a:rPr>
              <a:t>range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15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)]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5087888" y="1052736"/>
            <a:ext cx="1720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3544291-6D79-4165-ADE0-4A9847BF1C5D}"/>
              </a:ext>
            </a:extLst>
          </p:cNvPr>
          <p:cNvSpPr/>
          <p:nvPr/>
        </p:nvSpPr>
        <p:spPr>
          <a:xfrm>
            <a:off x="695400" y="1484784"/>
            <a:ext cx="4772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 выборка</a:t>
            </a:r>
            <a:endParaRPr lang="ru-RU" sz="28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EBA5DD1-8692-450A-A3EB-5603E7712D6C}"/>
              </a:ext>
            </a:extLst>
          </p:cNvPr>
          <p:cNvSpPr/>
          <p:nvPr/>
        </p:nvSpPr>
        <p:spPr>
          <a:xfrm>
            <a:off x="7320136" y="1484784"/>
            <a:ext cx="3809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данные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ru-RU" sz="2800" b="1" i="1" dirty="0"/>
          </a:p>
        </p:txBody>
      </p:sp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5371300E-591A-45E1-8463-0F9F77AC4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469491"/>
              </p:ext>
            </p:extLst>
          </p:nvPr>
        </p:nvGraphicFramePr>
        <p:xfrm>
          <a:off x="8172802" y="2531848"/>
          <a:ext cx="2304000" cy="320040"/>
        </p:xfrm>
        <a:graphic>
          <a:graphicData uri="http://schemas.openxmlformats.org/drawingml/2006/table">
            <a:tbl>
              <a:tblPr/>
              <a:tblGrid>
                <a:gridCol w="1152000">
                  <a:extLst>
                    <a:ext uri="{9D8B030D-6E8A-4147-A177-3AD203B41FA5}">
                      <a16:colId xmlns:a16="http://schemas.microsoft.com/office/drawing/2014/main" val="50756345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23563509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D5D5D5"/>
                          </a:solidFill>
                          <a:effectLst/>
                          <a:latin typeface="Times New Roman" panose="02020603050405020304" pitchFamily="18" charset="0"/>
                        </a:rPr>
                        <a:t>0.0</a:t>
                      </a:r>
                      <a:endParaRPr lang="ru-RU" sz="2000" b="0" i="0" u="none" strike="noStrike" dirty="0">
                        <a:solidFill>
                          <a:srgbClr val="D5D5D5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57610"/>
                  </a:ext>
                </a:extLst>
              </a:tr>
            </a:tbl>
          </a:graphicData>
        </a:graphic>
      </p:graphicFrame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2057400"/>
            <a:ext cx="39338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231904" y="1052736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2CD070-240A-49B8-8558-8825C84B5874}"/>
              </a:ext>
            </a:extLst>
          </p:cNvPr>
          <p:cNvSpPr/>
          <p:nvPr/>
        </p:nvSpPr>
        <p:spPr>
          <a:xfrm>
            <a:off x="441766" y="1881391"/>
            <a:ext cx="12191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5ABE16-8E53-4A0F-93BB-333D64D8CC32}"/>
              </a:ext>
            </a:extLst>
          </p:cNvPr>
          <p:cNvSpPr/>
          <p:nvPr/>
        </p:nvSpPr>
        <p:spPr>
          <a:xfrm>
            <a:off x="191344" y="2408055"/>
            <a:ext cx="11679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kNN_reg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=k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weights=weights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004C71-52E4-4480-99FF-50A74F52D327}"/>
              </a:ext>
            </a:extLst>
          </p:cNvPr>
          <p:cNvSpPr/>
          <p:nvPr/>
        </p:nvSpPr>
        <p:spPr>
          <a:xfrm>
            <a:off x="964181" y="2871321"/>
            <a:ext cx="1120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KNeighborsRegressor(algorithm='auto', leaf_size=30, metric='minkowski', metric_params=None, n_jobs=None, n_neighbors=8, p=2, weights='distance')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FC891EC-7D7C-4A93-92EA-5BB2B159B203}"/>
              </a:ext>
            </a:extLst>
          </p:cNvPr>
          <p:cNvSpPr/>
          <p:nvPr/>
        </p:nvSpPr>
        <p:spPr>
          <a:xfrm>
            <a:off x="516695" y="3716593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0251D6-4205-41AF-8369-FE9C906C623A}"/>
              </a:ext>
            </a:extLst>
          </p:cNvPr>
          <p:cNvSpPr/>
          <p:nvPr/>
        </p:nvSpPr>
        <p:spPr>
          <a:xfrm>
            <a:off x="581627" y="4315644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kNN_reg.predict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447CD88-273B-41F0-994D-172D7FEF6707}"/>
              </a:ext>
            </a:extLst>
          </p:cNvPr>
          <p:cNvSpPr/>
          <p:nvPr/>
        </p:nvSpPr>
        <p:spPr>
          <a:xfrm>
            <a:off x="516695" y="4961391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R2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kNN_reg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score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X,y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5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93875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Оптимизация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моделей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к-Ближайших Соседей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63552" y="76470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 (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поддержке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AF5494B-9DB4-4570-A506-3A786F1C86BB}"/>
                  </a:ext>
                </a:extLst>
              </p:cNvPr>
              <p:cNvSpPr/>
              <p:nvPr/>
            </p:nvSpPr>
            <p:spPr>
              <a:xfrm>
                <a:off x="0" y="1225689"/>
                <a:ext cx="11758754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Сильные Стороны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Простой и понятный алгоритм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Непараметрический и может обрабатывать сложные границы решений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Слабые стороны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Нужно помнить весь набор данных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Чувствителен к выбору метрики расстояния или функции сходства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Может быть чувствителен к выбросам в данных.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Возможности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 повышения точности могут быть разработаны новые метрики расстояния и функции сходства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Производительность значительно улучшается с б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ru-RU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ru-RU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о</m:t>
                        </m:r>
                      </m:e>
                    </m:acc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льшим количеством данных, хорошо работает в паре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 уменьшением размерности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Трудности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Потребность в больших объемах памяти и вычислительных ресурсов может ограничивать масштабируемость методов ближайшего соседа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Проклятие размерности может ограничить применимость методов ближайших соседей к многомерным данным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Интерпретация?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AF5494B-9DB4-4570-A506-3A786F1C8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25689"/>
                <a:ext cx="11758754" cy="5632311"/>
              </a:xfrm>
              <a:prstGeom prst="rect">
                <a:avLst/>
              </a:prstGeom>
              <a:blipFill>
                <a:blip r:embed="rId4"/>
                <a:stretch>
                  <a:fillRect l="-518" t="-541" b="-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65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0356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Оптимизация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моделей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4274569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Вспомним про Модель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51384" y="119675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19675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479376" y="2132856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132856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17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23392" y="3645024"/>
                <a:ext cx="7422801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645024"/>
                <a:ext cx="7422801" cy="573427"/>
              </a:xfrm>
              <a:prstGeom prst="rect">
                <a:avLst/>
              </a:prstGeom>
              <a:blipFill>
                <a:blip r:embed="rId6"/>
                <a:stretch>
                  <a:fillRect b="-117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C3D8C6A-89A7-4009-9F70-73E6C92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endParaRPr lang="ru-RU" sz="4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9456" y="2924944"/>
                <a:ext cx="29428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924944"/>
                <a:ext cx="294285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9456" y="4365104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4365104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41403" y="4858489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403" y="4858489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66873" y="5567080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873" y="5567080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4511824" y="2996952"/>
            <a:ext cx="39661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186963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0" grpId="0"/>
      <p:bldP spid="21" grpId="0"/>
      <p:bldP spid="22" grpId="0"/>
      <p:bldP spid="23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Вспомним про Модель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51384" y="119675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19675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479376" y="2132856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132856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17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23392" y="3645024"/>
                <a:ext cx="7422801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645024"/>
                <a:ext cx="7422801" cy="573427"/>
              </a:xfrm>
              <a:prstGeom prst="rect">
                <a:avLst/>
              </a:prstGeom>
              <a:blipFill>
                <a:blip r:embed="rId6"/>
                <a:stretch>
                  <a:fillRect b="-117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C3D8C6A-89A7-4009-9F70-73E6C92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endParaRPr lang="ru-RU" sz="4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511824" y="2996952"/>
            <a:ext cx="4118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к-ближайшие соседи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 flipH="1">
            <a:off x="2135559" y="4293096"/>
            <a:ext cx="432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2800" b="0" i="0" dirty="0">
              <a:solidFill>
                <a:srgbClr val="00B05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4CF97E8-76FF-43A4-8F41-B4419923FB3A}"/>
              </a:ext>
            </a:extLst>
          </p:cNvPr>
          <p:cNvSpPr/>
          <p:nvPr/>
        </p:nvSpPr>
        <p:spPr>
          <a:xfrm>
            <a:off x="1732764" y="5065261"/>
            <a:ext cx="1053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2800" b="0" i="0" dirty="0">
              <a:solidFill>
                <a:srgbClr val="7030A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B377812-1CD8-44C6-A64E-642DC7A39305}"/>
              </a:ext>
            </a:extLst>
          </p:cNvPr>
          <p:cNvSpPr/>
          <p:nvPr/>
        </p:nvSpPr>
        <p:spPr>
          <a:xfrm>
            <a:off x="839416" y="5733256"/>
            <a:ext cx="3990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Расстояния</a:t>
            </a:r>
            <a:endParaRPr lang="en-US" sz="2800" b="0" i="0" dirty="0">
              <a:solidFill>
                <a:srgbClr val="00B0F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8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24" grpId="0"/>
      <p:bldP spid="25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346595" y="2258564"/>
            <a:ext cx="3973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08720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992" y="1700808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408" y="1772816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263352" y="1628800"/>
            <a:ext cx="6275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479376" y="4365104"/>
            <a:ext cx="9564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551384" y="3501008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68008" y="278092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57645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21790" y="357622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15976" y="35762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68008" y="35698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33411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21790" y="4333875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15976" y="43338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68008" y="432753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09176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21790" y="509152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15976" y="509152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68008" y="508518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584941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21790" y="584917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15976" y="58491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68008" y="584917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83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типы кросс-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C3D8C6A-89A7-4009-9F70-73E6C92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endParaRPr lang="ru-RU" sz="4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99"/>
          <a:stretch/>
        </p:blipFill>
        <p:spPr>
          <a:xfrm>
            <a:off x="0" y="3933056"/>
            <a:ext cx="3600400" cy="24986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15"/>
          <a:stretch/>
        </p:blipFill>
        <p:spPr>
          <a:xfrm>
            <a:off x="4223792" y="980728"/>
            <a:ext cx="3600400" cy="24836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03"/>
          <a:stretch/>
        </p:blipFill>
        <p:spPr>
          <a:xfrm>
            <a:off x="4079776" y="3861048"/>
            <a:ext cx="3600400" cy="24948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75"/>
          <a:stretch/>
        </p:blipFill>
        <p:spPr>
          <a:xfrm>
            <a:off x="0" y="1052736"/>
            <a:ext cx="3600400" cy="248599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812"/>
          <a:stretch/>
        </p:blipFill>
        <p:spPr>
          <a:xfrm>
            <a:off x="8040216" y="2636912"/>
            <a:ext cx="4010744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1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Сетка Параметров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ABDD4EC-BFD4-4545-A19C-53EC51D82629}"/>
              </a:ext>
            </a:extLst>
          </p:cNvPr>
          <p:cNvSpPr/>
          <p:nvPr/>
        </p:nvSpPr>
        <p:spPr>
          <a:xfrm>
            <a:off x="4929085" y="2967100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8125DE1-5D7C-466D-9F80-710453B5CBAF}"/>
              </a:ext>
            </a:extLst>
          </p:cNvPr>
          <p:cNvSpPr/>
          <p:nvPr/>
        </p:nvSpPr>
        <p:spPr>
          <a:xfrm>
            <a:off x="4929085" y="4405643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62E01A94-0C03-4427-B29F-9F90DFEA9010}"/>
              </a:ext>
            </a:extLst>
          </p:cNvPr>
          <p:cNvSpPr/>
          <p:nvPr/>
        </p:nvSpPr>
        <p:spPr>
          <a:xfrm>
            <a:off x="6572616" y="2967100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B28DB7E-1211-4475-9A25-0501D8DD6D84}"/>
              </a:ext>
            </a:extLst>
          </p:cNvPr>
          <p:cNvSpPr/>
          <p:nvPr/>
        </p:nvSpPr>
        <p:spPr>
          <a:xfrm>
            <a:off x="6597768" y="4406930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2AFA9FB-1E7A-4B4C-8C9D-5C0D11B6C1BE}"/>
              </a:ext>
            </a:extLst>
          </p:cNvPr>
          <p:cNvSpPr/>
          <p:nvPr/>
        </p:nvSpPr>
        <p:spPr>
          <a:xfrm>
            <a:off x="8322766" y="2967100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FCFC3973-F21F-4B6F-B0F2-C9FCEBC22923}"/>
              </a:ext>
            </a:extLst>
          </p:cNvPr>
          <p:cNvSpPr/>
          <p:nvPr/>
        </p:nvSpPr>
        <p:spPr>
          <a:xfrm>
            <a:off x="8313565" y="4405643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12FED7-5F91-4B8E-B796-315FBE7847BA}"/>
              </a:ext>
            </a:extLst>
          </p:cNvPr>
          <p:cNvSpPr txBox="1"/>
          <p:nvPr/>
        </p:nvSpPr>
        <p:spPr>
          <a:xfrm>
            <a:off x="6572616" y="1457689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589E39-335E-41A9-9C86-8CF9C42E03BD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Тип Весов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3DE9D4-8922-4101-AFA7-0CE96D473537}"/>
              </a:ext>
            </a:extLst>
          </p:cNvPr>
          <p:cNvSpPr txBox="1"/>
          <p:nvPr/>
        </p:nvSpPr>
        <p:spPr>
          <a:xfrm>
            <a:off x="3071664" y="2924944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uniform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5D133-AA3A-4A6A-8C1C-6CB201E0B847}"/>
              </a:ext>
            </a:extLst>
          </p:cNvPr>
          <p:cNvSpPr txBox="1"/>
          <p:nvPr/>
        </p:nvSpPr>
        <p:spPr>
          <a:xfrm>
            <a:off x="3071664" y="4149080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distance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B052A3-7E79-495F-A0C3-CCAEA017CB17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B052A3-7E79-495F-A0C3-CCAEA017C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4828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532A78-5053-4A90-8C87-4728AE86033B}"/>
                  </a:ext>
                </a:extLst>
              </p:cNvPr>
              <p:cNvSpPr txBox="1"/>
              <p:nvPr/>
            </p:nvSpPr>
            <p:spPr>
              <a:xfrm>
                <a:off x="6553776" y="2323014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532A78-5053-4A90-8C87-4728AE860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76" y="2323014"/>
                <a:ext cx="4828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605D8D-1DDD-4AD2-B97F-4E8F857FDE4C}"/>
                  </a:ext>
                </a:extLst>
              </p:cNvPr>
              <p:cNvSpPr txBox="1"/>
              <p:nvPr/>
            </p:nvSpPr>
            <p:spPr>
              <a:xfrm>
                <a:off x="8256240" y="2348880"/>
                <a:ext cx="470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605D8D-1DDD-4AD2-B97F-4E8F857FD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2348880"/>
                <a:ext cx="47012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2065AC03-A841-4F1E-A705-7E672E888F85}"/>
              </a:ext>
            </a:extLst>
          </p:cNvPr>
          <p:cNvSpPr/>
          <p:nvPr/>
        </p:nvSpPr>
        <p:spPr>
          <a:xfrm>
            <a:off x="9755909" y="2925274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B91081AA-62F5-4488-883A-1389A2D98973}"/>
              </a:ext>
            </a:extLst>
          </p:cNvPr>
          <p:cNvSpPr/>
          <p:nvPr/>
        </p:nvSpPr>
        <p:spPr>
          <a:xfrm>
            <a:off x="9755909" y="4363817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A344335B-296E-434B-9B42-8FC2B9B992D3}"/>
              </a:ext>
            </a:extLst>
          </p:cNvPr>
          <p:cNvSpPr/>
          <p:nvPr/>
        </p:nvSpPr>
        <p:spPr>
          <a:xfrm>
            <a:off x="11183416" y="2997282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AAD3BC3D-AC41-40F9-A8F4-6E6DED0D9C20}"/>
              </a:ext>
            </a:extLst>
          </p:cNvPr>
          <p:cNvSpPr/>
          <p:nvPr/>
        </p:nvSpPr>
        <p:spPr>
          <a:xfrm>
            <a:off x="11208568" y="4437112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68899C-6E27-4FF6-9B28-27102459500A}"/>
                  </a:ext>
                </a:extLst>
              </p:cNvPr>
              <p:cNvSpPr txBox="1"/>
              <p:nvPr/>
            </p:nvSpPr>
            <p:spPr>
              <a:xfrm>
                <a:off x="9696400" y="2348880"/>
                <a:ext cx="681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15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68899C-6E27-4FF6-9B28-271024595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00" y="2348880"/>
                <a:ext cx="68159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350DA-76D9-4B2F-BDE9-C4C5DBC0E39A}"/>
                  </a:ext>
                </a:extLst>
              </p:cNvPr>
              <p:cNvSpPr txBox="1"/>
              <p:nvPr/>
            </p:nvSpPr>
            <p:spPr>
              <a:xfrm>
                <a:off x="11064552" y="2348880"/>
                <a:ext cx="681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20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D350DA-76D9-4B2F-BDE9-C4C5DBC0E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2348880"/>
                <a:ext cx="68159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25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2" grpId="0" animBg="1"/>
      <p:bldP spid="23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/>
      <p:bldP spid="5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75920" y="980728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75C2C8F-EE72-4305-9E10-DA807DF97B4A}"/>
              </a:ext>
            </a:extLst>
          </p:cNvPr>
          <p:cNvSpPr/>
          <p:nvPr/>
        </p:nvSpPr>
        <p:spPr>
          <a:xfrm>
            <a:off x="407368" y="2204864"/>
            <a:ext cx="9312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4BE949D-3AA7-4EF9-A7BA-099A9A2243B2}"/>
              </a:ext>
            </a:extLst>
          </p:cNvPr>
          <p:cNvSpPr/>
          <p:nvPr/>
        </p:nvSpPr>
        <p:spPr>
          <a:xfrm>
            <a:off x="2855640" y="1484784"/>
            <a:ext cx="6030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Наилучших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гиперпараметров</a:t>
            </a:r>
            <a:endParaRPr lang="en-US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24DF37F-9A44-460D-967E-A9E3F2BCC66A}"/>
              </a:ext>
            </a:extLst>
          </p:cNvPr>
          <p:cNvSpPr/>
          <p:nvPr/>
        </p:nvSpPr>
        <p:spPr>
          <a:xfrm>
            <a:off x="263352" y="3933056"/>
            <a:ext cx="120973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KNeighborsClassifier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param_grid=parameters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63A59E-71E4-4FFE-A487-337B14C6445E}"/>
              </a:ext>
            </a:extLst>
          </p:cNvPr>
          <p:cNvSpPr/>
          <p:nvPr/>
        </p:nvSpPr>
        <p:spPr>
          <a:xfrm>
            <a:off x="335360" y="3140968"/>
            <a:ext cx="87109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parameters = 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'n_neighbors'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np.arange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'weights'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:[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'uniform'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]}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30FE38-9CEB-46C7-800D-773F0994DAFA}"/>
              </a:ext>
            </a:extLst>
          </p:cNvPr>
          <p:cNvSpPr/>
          <p:nvPr/>
        </p:nvSpPr>
        <p:spPr>
          <a:xfrm>
            <a:off x="335360" y="4725144"/>
            <a:ext cx="5724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_search.fit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A173F1A-592E-4539-A9F4-3A203DB4474F}"/>
              </a:ext>
            </a:extLst>
          </p:cNvPr>
          <p:cNvSpPr/>
          <p:nvPr/>
        </p:nvSpPr>
        <p:spPr>
          <a:xfrm>
            <a:off x="335360" y="5157192"/>
            <a:ext cx="6801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best=kNN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_search.best_estimator_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D84EFDE-1DE7-4B28-9CA9-DC8DCD796435}"/>
              </a:ext>
            </a:extLst>
          </p:cNvPr>
          <p:cNvSpPr/>
          <p:nvPr/>
        </p:nvSpPr>
        <p:spPr>
          <a:xfrm>
            <a:off x="335360" y="5661248"/>
            <a:ext cx="5416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best.fit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58E596-4D64-4F6A-8F4D-02BB7B485B8A}"/>
              </a:ext>
            </a:extLst>
          </p:cNvPr>
          <p:cNvSpPr/>
          <p:nvPr/>
        </p:nvSpPr>
        <p:spPr>
          <a:xfrm>
            <a:off x="335360" y="6093296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_search.cv_results_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1C3DDD-3638-4B94-ACA8-8424FEE6CCDC}"/>
              </a:ext>
            </a:extLst>
          </p:cNvPr>
          <p:cNvSpPr/>
          <p:nvPr/>
        </p:nvSpPr>
        <p:spPr>
          <a:xfrm>
            <a:off x="418397" y="2706101"/>
            <a:ext cx="1172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StratifiedKFold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B86E3C9-8F72-4312-9DD1-D78D41EE4B33}"/>
              </a:ext>
            </a:extLst>
          </p:cNvPr>
          <p:cNvSpPr/>
          <p:nvPr/>
        </p:nvSpPr>
        <p:spPr>
          <a:xfrm>
            <a:off x="1991544" y="4293095"/>
            <a:ext cx="4608512" cy="2880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Сетка Параметров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3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Поиск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12FED7-5F91-4B8E-B796-315FBE7847BA}"/>
              </a:ext>
            </a:extLst>
          </p:cNvPr>
          <p:cNvSpPr txBox="1"/>
          <p:nvPr/>
        </p:nvSpPr>
        <p:spPr>
          <a:xfrm>
            <a:off x="6572616" y="1457689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589E39-335E-41A9-9C86-8CF9C42E03BD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Тип Весов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3DE9D4-8922-4101-AFA7-0CE96D473537}"/>
              </a:ext>
            </a:extLst>
          </p:cNvPr>
          <p:cNvSpPr txBox="1"/>
          <p:nvPr/>
        </p:nvSpPr>
        <p:spPr>
          <a:xfrm>
            <a:off x="3071664" y="2924944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uniform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5D133-AA3A-4A6A-8C1C-6CB201E0B847}"/>
              </a:ext>
            </a:extLst>
          </p:cNvPr>
          <p:cNvSpPr txBox="1"/>
          <p:nvPr/>
        </p:nvSpPr>
        <p:spPr>
          <a:xfrm>
            <a:off x="3071664" y="4149080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distance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B052A3-7E79-495F-A0C3-CCAEA017CB17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B052A3-7E79-495F-A0C3-CCAEA017C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4828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D350DA-76D9-4B2F-BDE9-C4C5DBC0E39A}"/>
                  </a:ext>
                </a:extLst>
              </p:cNvPr>
              <p:cNvSpPr txBox="1"/>
              <p:nvPr/>
            </p:nvSpPr>
            <p:spPr>
              <a:xfrm>
                <a:off x="11064552" y="2348880"/>
                <a:ext cx="681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20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D350DA-76D9-4B2F-BDE9-C4C5DBC0E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2348880"/>
                <a:ext cx="68159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67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Поиск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75C2C8F-EE72-4305-9E10-DA807DF97B4A}"/>
              </a:ext>
            </a:extLst>
          </p:cNvPr>
          <p:cNvSpPr/>
          <p:nvPr/>
        </p:nvSpPr>
        <p:spPr>
          <a:xfrm>
            <a:off x="335360" y="1916832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30FE38-9CEB-46C7-800D-773F0994DAFA}"/>
              </a:ext>
            </a:extLst>
          </p:cNvPr>
          <p:cNvSpPr/>
          <p:nvPr/>
        </p:nvSpPr>
        <p:spPr>
          <a:xfrm>
            <a:off x="479376" y="4869160"/>
            <a:ext cx="5724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_search.fit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A173F1A-592E-4539-A9F4-3A203DB4474F}"/>
              </a:ext>
            </a:extLst>
          </p:cNvPr>
          <p:cNvSpPr/>
          <p:nvPr/>
        </p:nvSpPr>
        <p:spPr>
          <a:xfrm>
            <a:off x="433107" y="5301257"/>
            <a:ext cx="6801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best=kNN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search.best_estimator_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D84EFDE-1DE7-4B28-9CA9-DC8DCD796435}"/>
              </a:ext>
            </a:extLst>
          </p:cNvPr>
          <p:cNvSpPr/>
          <p:nvPr/>
        </p:nvSpPr>
        <p:spPr>
          <a:xfrm>
            <a:off x="449384" y="5762922"/>
            <a:ext cx="5416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_best.fit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58E596-4D64-4F6A-8F4D-02BB7B485B8A}"/>
              </a:ext>
            </a:extLst>
          </p:cNvPr>
          <p:cNvSpPr/>
          <p:nvPr/>
        </p:nvSpPr>
        <p:spPr>
          <a:xfrm>
            <a:off x="486837" y="6177743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search.cv_results_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1C3DDD-3638-4B94-ACA8-8424FEE6CCDC}"/>
              </a:ext>
            </a:extLst>
          </p:cNvPr>
          <p:cNvSpPr/>
          <p:nvPr/>
        </p:nvSpPr>
        <p:spPr>
          <a:xfrm>
            <a:off x="335360" y="2420888"/>
            <a:ext cx="1172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/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4E56691-A644-4A19-8229-F448B6AB11C5}"/>
              </a:ext>
            </a:extLst>
          </p:cNvPr>
          <p:cNvSpPr/>
          <p:nvPr/>
        </p:nvSpPr>
        <p:spPr>
          <a:xfrm>
            <a:off x="3287688" y="4437112"/>
            <a:ext cx="4400697" cy="3896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67408" y="2852936"/>
            <a:ext cx="9433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parameters =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'n_neighbors'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stats.randint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50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'weights'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'uniform'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'distance'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]}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51384" y="3789040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kNN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KNeighborsRegressor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75920" y="980728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4BE949D-3AA7-4EF9-A7BA-099A9A2243B2}"/>
              </a:ext>
            </a:extLst>
          </p:cNvPr>
          <p:cNvSpPr/>
          <p:nvPr/>
        </p:nvSpPr>
        <p:spPr>
          <a:xfrm>
            <a:off x="2855640" y="1484784"/>
            <a:ext cx="6030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Наилучших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гиперпараметров</a:t>
            </a:r>
            <a:endParaRPr lang="en-US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20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559496" y="176904"/>
            <a:ext cx="1022513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Отдаленный якобы связанный пример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2" descr="2016 United States presidential election - Wikipedia">
            <a:extLst>
              <a:ext uri="{FF2B5EF4-FFF2-40B4-BE49-F238E27FC236}">
                <a16:creationId xmlns:a16="http://schemas.microsoft.com/office/drawing/2014/main" id="{27DBA8B5-276D-40E9-AC6D-76466C4CD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145610"/>
            <a:ext cx="6465089" cy="399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45CF88-0E66-4C3A-A660-9491C49C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083376"/>
            <a:ext cx="6985366" cy="406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D49F9AF-D30F-4DAD-A2BE-6B3CB5A8CC63}"/>
              </a:ext>
            </a:extLst>
          </p:cNvPr>
          <p:cNvSpPr/>
          <p:nvPr/>
        </p:nvSpPr>
        <p:spPr>
          <a:xfrm>
            <a:off x="2495600" y="1124744"/>
            <a:ext cx="7870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Президентские выборы в США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2016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7C12FA-B130-4725-9A98-8760EFD92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048" y="3420495"/>
            <a:ext cx="5353820" cy="8736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210D769-AA48-43F4-BAD1-AFFCB42DF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047" y="4285739"/>
            <a:ext cx="5343987" cy="3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Объединяй и властвуй?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813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7503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0356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Оптимизация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моделей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71301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Nearest Neighbors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1737694" y="1799238"/>
            <a:ext cx="397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2800" b="0" i="0" dirty="0">
              <a:solidFill>
                <a:srgbClr val="00B05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B4CF97E8-76FF-43A4-8F41-B4419923FB3A}"/>
              </a:ext>
            </a:extLst>
          </p:cNvPr>
          <p:cNvSpPr/>
          <p:nvPr/>
        </p:nvSpPr>
        <p:spPr>
          <a:xfrm>
            <a:off x="1042407" y="2718705"/>
            <a:ext cx="1053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2800" b="0" i="0" dirty="0">
              <a:solidFill>
                <a:srgbClr val="7030A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3B377812-1CD8-44C6-A64E-642DC7A39305}"/>
              </a:ext>
            </a:extLst>
          </p:cNvPr>
          <p:cNvSpPr/>
          <p:nvPr/>
        </p:nvSpPr>
        <p:spPr>
          <a:xfrm>
            <a:off x="647202" y="3377604"/>
            <a:ext cx="22942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</a:t>
            </a:r>
          </a:p>
          <a:p>
            <a:pPr algn="ctr"/>
            <a:r>
              <a:rPr lang="ru-RU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расстояния</a:t>
            </a:r>
            <a:endParaRPr lang="en-US" sz="2800" b="0" i="0" dirty="0">
              <a:solidFill>
                <a:srgbClr val="00B0F0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3791744" y="1124744"/>
            <a:ext cx="3820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Общее применение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D73C725B-EF05-4727-8961-86FE7D87101E}"/>
              </a:ext>
            </a:extLst>
          </p:cNvPr>
          <p:cNvSpPr txBox="1">
            <a:spLocks/>
          </p:cNvSpPr>
          <p:nvPr/>
        </p:nvSpPr>
        <p:spPr>
          <a:xfrm>
            <a:off x="3863752" y="2564904"/>
            <a:ext cx="40324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972AEF8B-E025-49E0-BDD8-94111F180F2E}"/>
              </a:ext>
            </a:extLst>
          </p:cNvPr>
          <p:cNvCxnSpPr>
            <a:stCxn id="88" idx="3"/>
          </p:cNvCxnSpPr>
          <p:nvPr/>
        </p:nvCxnSpPr>
        <p:spPr>
          <a:xfrm>
            <a:off x="2135560" y="2060848"/>
            <a:ext cx="2032566" cy="97390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D6B3C38-D743-4430-8A31-3773C1CC72F5}"/>
              </a:ext>
            </a:extLst>
          </p:cNvPr>
          <p:cNvCxnSpPr>
            <a:stCxn id="59" idx="3"/>
          </p:cNvCxnSpPr>
          <p:nvPr/>
        </p:nvCxnSpPr>
        <p:spPr>
          <a:xfrm>
            <a:off x="2095901" y="2980315"/>
            <a:ext cx="2072225" cy="5443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10CE9FF-F87D-4DDB-A168-6354619F5740}"/>
              </a:ext>
            </a:extLst>
          </p:cNvPr>
          <p:cNvCxnSpPr>
            <a:stCxn id="60" idx="3"/>
          </p:cNvCxnSpPr>
          <p:nvPr/>
        </p:nvCxnSpPr>
        <p:spPr>
          <a:xfrm flipV="1">
            <a:off x="2941420" y="3034753"/>
            <a:ext cx="1226706" cy="81990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125A6695-D062-4BCA-97C4-FC24AE0C6CDD}"/>
              </a:ext>
            </a:extLst>
          </p:cNvPr>
          <p:cNvSpPr/>
          <p:nvPr/>
        </p:nvSpPr>
        <p:spPr>
          <a:xfrm>
            <a:off x="8616280" y="1412776"/>
            <a:ext cx="329238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Лучшие</a:t>
            </a:r>
          </a:p>
          <a:p>
            <a:pPr algn="ctr"/>
            <a:r>
              <a:rPr lang="en-US" sz="2800" i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b="0" i="1" dirty="0">
                <a:solidFill>
                  <a:srgbClr val="7030A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2800" i="1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</a:t>
            </a:r>
          </a:p>
          <a:p>
            <a:pPr algn="ctr"/>
            <a:r>
              <a:rPr lang="ru-RU" sz="28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расстояния</a:t>
            </a:r>
            <a:endParaRPr lang="en-US" sz="2800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C5366C26-5F16-481F-BAB5-56966A1C45AE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 flipV="1">
            <a:off x="7896200" y="2967048"/>
            <a:ext cx="720080" cy="1172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97B085B2-864B-4BF7-8E48-0B00E9620E8A}"/>
              </a:ext>
            </a:extLst>
          </p:cNvPr>
          <p:cNvSpPr/>
          <p:nvPr/>
        </p:nvSpPr>
        <p:spPr>
          <a:xfrm>
            <a:off x="691409" y="4896101"/>
            <a:ext cx="106907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выполняет настройку методом «грубой силы»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Можем ли мы узнать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из данных?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4EDDB353-3D7A-4CD8-A856-C16203FD96DE}"/>
              </a:ext>
            </a:extLst>
          </p:cNvPr>
          <p:cNvSpPr/>
          <p:nvPr/>
        </p:nvSpPr>
        <p:spPr>
          <a:xfrm>
            <a:off x="4007768" y="6021288"/>
            <a:ext cx="3812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5366C26-5F16-481F-BAB5-56966A1C45AE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7896200" y="2204864"/>
            <a:ext cx="720080" cy="77391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C5366C26-5F16-481F-BAB5-56966A1C45AE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7896200" y="2978774"/>
            <a:ext cx="792088" cy="117030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83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8" grpId="0"/>
      <p:bldP spid="59" grpId="0"/>
      <p:bldP spid="60" grpId="0"/>
      <p:bldP spid="62" grpId="0"/>
      <p:bldP spid="63" grpId="0"/>
      <p:bldP spid="65" grpId="0"/>
      <p:bldP spid="6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91544" y="176904"/>
            <a:ext cx="8332858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мы можем оптимизировать?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2495600" y="908720"/>
            <a:ext cx="7053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Leave one-out cross-validation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Скользящая Перекрестная проверка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31B684A-8FE5-49C6-970F-8F7368F0F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t="11029" r="9850"/>
          <a:stretch/>
        </p:blipFill>
        <p:spPr bwMode="auto">
          <a:xfrm>
            <a:off x="335360" y="1988840"/>
            <a:ext cx="7344816" cy="37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Соединитель: уступ 3">
            <a:extLst>
              <a:ext uri="{FF2B5EF4-FFF2-40B4-BE49-F238E27FC236}">
                <a16:creationId xmlns:a16="http://schemas.microsoft.com/office/drawing/2014/main" id="{70E31E41-2568-4587-ABDC-A6F77702A3A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80287" y="3901815"/>
            <a:ext cx="2088232" cy="1224136"/>
          </a:xfrm>
          <a:prstGeom prst="bent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: уступ 22">
            <a:extLst>
              <a:ext uri="{FF2B5EF4-FFF2-40B4-BE49-F238E27FC236}">
                <a16:creationId xmlns:a16="http://schemas.microsoft.com/office/drawing/2014/main" id="{AE89FD53-BAC7-4F47-9E43-685F5DBB60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2344" y="2837164"/>
            <a:ext cx="2088232" cy="1224136"/>
          </a:xfrm>
          <a:prstGeom prst="bent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74D278F-86F6-45B9-B520-E3ACB204A49E}"/>
              </a:ext>
            </a:extLst>
          </p:cNvPr>
          <p:cNvCxnSpPr/>
          <p:nvPr/>
        </p:nvCxnSpPr>
        <p:spPr>
          <a:xfrm>
            <a:off x="10848528" y="2428576"/>
            <a:ext cx="11521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4465E9E-3301-4FB5-A9F5-069F5D78C4FD}"/>
              </a:ext>
            </a:extLst>
          </p:cNvPr>
          <p:cNvCxnSpPr>
            <a:cxnSpLocks/>
          </p:cNvCxnSpPr>
          <p:nvPr/>
        </p:nvCxnSpPr>
        <p:spPr>
          <a:xfrm>
            <a:off x="8040216" y="5733256"/>
            <a:ext cx="4151784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8D0D68A-A0E4-4F9F-937E-088CD25359B0}"/>
              </a:ext>
            </a:extLst>
          </p:cNvPr>
          <p:cNvCxnSpPr>
            <a:cxnSpLocks/>
          </p:cNvCxnSpPr>
          <p:nvPr/>
        </p:nvCxnSpPr>
        <p:spPr>
          <a:xfrm flipH="1" flipV="1">
            <a:off x="8190164" y="2405116"/>
            <a:ext cx="2452" cy="348054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D6895BC-B08D-42F4-A5E1-1FC3E8A04F44}"/>
              </a:ext>
            </a:extLst>
          </p:cNvPr>
          <p:cNvSpPr/>
          <p:nvPr/>
        </p:nvSpPr>
        <p:spPr>
          <a:xfrm>
            <a:off x="8190164" y="2319066"/>
            <a:ext cx="15359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endParaRPr lang="ru-RU" sz="24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8CF2150-3A93-48E3-A0C8-32A9A0F5A56F}"/>
              </a:ext>
            </a:extLst>
          </p:cNvPr>
          <p:cNvSpPr/>
          <p:nvPr/>
        </p:nvSpPr>
        <p:spPr>
          <a:xfrm>
            <a:off x="10026976" y="5796257"/>
            <a:ext cx="1963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323E4101-698C-4E9D-9EDF-D45FF2D19C30}"/>
                  </a:ext>
                </a:extLst>
              </p:cNvPr>
              <p:cNvSpPr/>
              <p:nvPr/>
            </p:nvSpPr>
            <p:spPr>
              <a:xfrm>
                <a:off x="2567608" y="6165304"/>
                <a:ext cx="68772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Градиентный спуск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→</m:t>
                    </m:r>
                  </m:oMath>
                </a14:m>
                <a:r>
                  <a:rPr lang="en-US" sz="2800" b="0" i="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Производные</a:t>
                </a:r>
                <a:endParaRPr lang="en-US" sz="2800" b="0" i="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323E4101-698C-4E9D-9EDF-D45FF2D19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6165304"/>
                <a:ext cx="6877204" cy="523220"/>
              </a:xfrm>
              <a:prstGeom prst="rect">
                <a:avLst/>
              </a:prstGeom>
              <a:blipFill>
                <a:blip r:embed="rId5"/>
                <a:stretch>
                  <a:fillRect l="-1773" t="-12791" r="-709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10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32" grpId="0"/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Непрерывная функция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1415480" y="980728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/>
              <p:nvPr/>
            </p:nvSpPr>
            <p:spPr>
              <a:xfrm>
                <a:off x="47328" y="1484784"/>
                <a:ext cx="4752528" cy="1504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1484784"/>
                <a:ext cx="4752528" cy="1504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831DC-849A-4C11-8A2F-0458604FFEEE}"/>
                  </a:ext>
                </a:extLst>
              </p:cNvPr>
              <p:cNvSpPr txBox="1"/>
              <p:nvPr/>
            </p:nvSpPr>
            <p:spPr>
              <a:xfrm>
                <a:off x="-96688" y="3933056"/>
                <a:ext cx="5211081" cy="1664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bSup>
                                <m:sSubSupPr>
                                  <m:ctrlP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bSup>
                                    <m:sSubSupPr>
                                      <m:ctrlPr>
                                        <a:rPr lang="en-US" sz="36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sz="36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831DC-849A-4C11-8A2F-0458604F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688" y="3933056"/>
                <a:ext cx="5211081" cy="16646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B43F2D-843C-410B-A776-3DFC61862CC0}"/>
                  </a:ext>
                </a:extLst>
              </p:cNvPr>
              <p:cNvSpPr txBox="1"/>
              <p:nvPr/>
            </p:nvSpPr>
            <p:spPr>
              <a:xfrm>
                <a:off x="6384032" y="4077072"/>
                <a:ext cx="26642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B43F2D-843C-410B-A776-3DFC61862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4077072"/>
                <a:ext cx="266429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4F7B541-526E-48E4-A1F3-38E51743ADA6}"/>
                  </a:ext>
                </a:extLst>
              </p:cNvPr>
              <p:cNvSpPr/>
              <p:nvPr/>
            </p:nvSpPr>
            <p:spPr>
              <a:xfrm>
                <a:off x="5159896" y="4869160"/>
                <a:ext cx="5985485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расстояние между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и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4F7B541-526E-48E4-A1F3-38E51743A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4869160"/>
                <a:ext cx="5985485" cy="631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350F31F-C0C2-4016-B466-5B996AA7DA9E}"/>
              </a:ext>
            </a:extLst>
          </p:cNvPr>
          <p:cNvSpPr txBox="1"/>
          <p:nvPr/>
        </p:nvSpPr>
        <p:spPr>
          <a:xfrm>
            <a:off x="5447928" y="1124744"/>
            <a:ext cx="6199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1.15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-0.35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4.95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2.45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D71A2A-B009-48AC-A73F-CDEFE69B1871}"/>
              </a:ext>
            </a:extLst>
          </p:cNvPr>
          <p:cNvSpPr txBox="1"/>
          <p:nvPr/>
        </p:nvSpPr>
        <p:spPr>
          <a:xfrm>
            <a:off x="5375920" y="1844824"/>
            <a:ext cx="753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0.002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0.478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0.039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0.059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407368" y="3140968"/>
            <a:ext cx="9058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Непрерывная вероятностная Степень Близости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13" grpId="0"/>
      <p:bldP spid="3" grpId="0"/>
      <p:bldP spid="16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Обучаемая метрика расстояния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3718768" y="908720"/>
            <a:ext cx="523252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Махаланобиса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Mahalanobis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462A5D7-5ECB-4404-BD94-5BCE66C0FEF9}"/>
                  </a:ext>
                </a:extLst>
              </p:cNvPr>
              <p:cNvSpPr/>
              <p:nvPr/>
            </p:nvSpPr>
            <p:spPr>
              <a:xfrm>
                <a:off x="839416" y="1844824"/>
                <a:ext cx="5713679" cy="864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462A5D7-5ECB-4404-BD94-5BCE66C0F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844824"/>
                <a:ext cx="5713679" cy="864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1F6F91D-1F02-43C4-B193-F6131F054039}"/>
                  </a:ext>
                </a:extLst>
              </p:cNvPr>
              <p:cNvSpPr/>
              <p:nvPr/>
            </p:nvSpPr>
            <p:spPr>
              <a:xfrm>
                <a:off x="7392144" y="2060848"/>
                <a:ext cx="22420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1F6F91D-1F02-43C4-B193-F6131F054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2060848"/>
                <a:ext cx="224208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9E15402-A328-4693-9693-4637E48016DF}"/>
                  </a:ext>
                </a:extLst>
              </p:cNvPr>
              <p:cNvSpPr/>
              <p:nvPr/>
            </p:nvSpPr>
            <p:spPr>
              <a:xfrm>
                <a:off x="407368" y="3429000"/>
                <a:ext cx="10846431" cy="864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9E15402-A328-4693-9693-4637E4801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429000"/>
                <a:ext cx="10846431" cy="8649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05CFC7-0813-4783-86B7-FE2294415D10}"/>
                  </a:ext>
                </a:extLst>
              </p:cNvPr>
              <p:cNvSpPr/>
              <p:nvPr/>
            </p:nvSpPr>
            <p:spPr>
              <a:xfrm>
                <a:off x="1127448" y="2636912"/>
                <a:ext cx="571201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матрица преобразования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05CFC7-0813-4783-86B7-FE2294415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636912"/>
                <a:ext cx="5712013" cy="707886"/>
              </a:xfrm>
              <a:prstGeom prst="rect">
                <a:avLst/>
              </a:prstGeom>
              <a:blipFill>
                <a:blip r:embed="rId7"/>
                <a:stretch>
                  <a:fillRect r="-961" b="-14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/>
              <p:nvPr/>
            </p:nvSpPr>
            <p:spPr>
              <a:xfrm>
                <a:off x="0" y="4725144"/>
                <a:ext cx="7052846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25144"/>
                <a:ext cx="7052846" cy="15009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/>
              <p:nvPr/>
            </p:nvSpPr>
            <p:spPr>
              <a:xfrm>
                <a:off x="7464152" y="5229200"/>
                <a:ext cx="26642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5229200"/>
                <a:ext cx="2664296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B78CBBA-04BC-4F5C-808B-C77C57015EFC}"/>
                  </a:ext>
                </a:extLst>
              </p:cNvPr>
              <p:cNvSpPr/>
              <p:nvPr/>
            </p:nvSpPr>
            <p:spPr>
              <a:xfrm>
                <a:off x="8904312" y="4383663"/>
                <a:ext cx="195066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𝑋𝐴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B78CBBA-04BC-4F5C-808B-C77C5701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383663"/>
                <a:ext cx="195066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9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7" grpId="0"/>
      <p:bldP spid="6" grpId="0"/>
      <p:bldP spid="18" grpId="0"/>
      <p:bldP spid="20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505056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/>
              <p:nvPr/>
            </p:nvSpPr>
            <p:spPr>
              <a:xfrm>
                <a:off x="252170" y="841432"/>
                <a:ext cx="6844520" cy="1344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70" y="841432"/>
                <a:ext cx="6844520" cy="1344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/>
              <p:nvPr/>
            </p:nvSpPr>
            <p:spPr>
              <a:xfrm>
                <a:off x="6528048" y="1268760"/>
                <a:ext cx="266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1268760"/>
                <a:ext cx="26642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BA1699-794B-4F5C-A0F2-C2E4E27EBBF2}"/>
                  </a:ext>
                </a:extLst>
              </p:cNvPr>
              <p:cNvSpPr txBox="1"/>
              <p:nvPr/>
            </p:nvSpPr>
            <p:spPr>
              <a:xfrm>
                <a:off x="1451484" y="2753193"/>
                <a:ext cx="3888432" cy="140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BA1699-794B-4F5C-A0F2-C2E4E27EB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484" y="2753193"/>
                <a:ext cx="3888432" cy="14009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03FA7E-D02D-41C1-A4E3-9C4BBEA5CC05}"/>
                  </a:ext>
                </a:extLst>
              </p:cNvPr>
              <p:cNvSpPr txBox="1"/>
              <p:nvPr/>
            </p:nvSpPr>
            <p:spPr>
              <a:xfrm>
                <a:off x="3719736" y="3212976"/>
                <a:ext cx="5544616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03FA7E-D02D-41C1-A4E3-9C4BBEA5C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212976"/>
                <a:ext cx="5544616" cy="624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A3F4286-E5D3-4BDF-9C84-55AB003C052F}"/>
              </a:ext>
            </a:extLst>
          </p:cNvPr>
          <p:cNvSpPr/>
          <p:nvPr/>
        </p:nvSpPr>
        <p:spPr>
          <a:xfrm>
            <a:off x="623392" y="4365104"/>
            <a:ext cx="10358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Ожидаемое количество правильно классифицированных точек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36A1DF4-E808-44D7-BEB7-EB3D1BEBD6F7}"/>
                  </a:ext>
                </a:extLst>
              </p:cNvPr>
              <p:cNvSpPr/>
              <p:nvPr/>
            </p:nvSpPr>
            <p:spPr>
              <a:xfrm>
                <a:off x="84141" y="2348880"/>
                <a:ext cx="121219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вероятность что точка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будет правильно классифицированы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36A1DF4-E808-44D7-BEB7-EB3D1BEBD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1" y="2348880"/>
                <a:ext cx="12121973" cy="523220"/>
              </a:xfrm>
              <a:prstGeom prst="rect">
                <a:avLst/>
              </a:prstGeom>
              <a:blipFill>
                <a:blip r:embed="rId8"/>
                <a:stretch>
                  <a:fillRect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536287" y="4864659"/>
                <a:ext cx="8928992" cy="140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87" y="4864659"/>
                <a:ext cx="8928992" cy="1400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03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0" grpId="0"/>
      <p:bldP spid="19" grpId="0"/>
      <p:bldP spid="21" grpId="0"/>
      <p:bldP spid="3" grpId="0"/>
      <p:bldP spid="4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13767" y="1628800"/>
                <a:ext cx="7159154" cy="140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" y="1628800"/>
                <a:ext cx="7159154" cy="1400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72EC79-FF27-469A-B3D0-37EF3D2A14BB}"/>
              </a:ext>
            </a:extLst>
          </p:cNvPr>
          <p:cNvSpPr/>
          <p:nvPr/>
        </p:nvSpPr>
        <p:spPr>
          <a:xfrm>
            <a:off x="3863752" y="980728"/>
            <a:ext cx="3812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8CEEC-92A8-413E-90EC-134CEA6B1360}"/>
                  </a:ext>
                </a:extLst>
              </p:cNvPr>
              <p:cNvSpPr txBox="1"/>
              <p:nvPr/>
            </p:nvSpPr>
            <p:spPr>
              <a:xfrm>
                <a:off x="335360" y="3429000"/>
                <a:ext cx="10153129" cy="1409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8CEEC-92A8-413E-90EC-134CEA6B1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429000"/>
                <a:ext cx="10153129" cy="14096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/>
              <p:nvPr/>
            </p:nvSpPr>
            <p:spPr>
              <a:xfrm>
                <a:off x="6312024" y="1556792"/>
                <a:ext cx="6844520" cy="1344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556792"/>
                <a:ext cx="6844520" cy="1344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/>
              <p:nvPr/>
            </p:nvSpPr>
            <p:spPr>
              <a:xfrm>
                <a:off x="9048328" y="2852936"/>
                <a:ext cx="25953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852936"/>
                <a:ext cx="259532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/>
              <p:nvPr/>
            </p:nvSpPr>
            <p:spPr>
              <a:xfrm>
                <a:off x="479376" y="4869160"/>
                <a:ext cx="10153129" cy="1409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869160"/>
                <a:ext cx="10153129" cy="14096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505056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03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17" grpId="0"/>
      <p:bldP spid="23" grpId="0"/>
      <p:bldP spid="5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623392" y="2636912"/>
                <a:ext cx="7159154" cy="140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636912"/>
                <a:ext cx="7159154" cy="1400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72EC79-FF27-469A-B3D0-37EF3D2A14BB}"/>
              </a:ext>
            </a:extLst>
          </p:cNvPr>
          <p:cNvSpPr/>
          <p:nvPr/>
        </p:nvSpPr>
        <p:spPr>
          <a:xfrm>
            <a:off x="4223792" y="980728"/>
            <a:ext cx="1922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/>
              <p:nvPr/>
            </p:nvSpPr>
            <p:spPr>
              <a:xfrm>
                <a:off x="4151784" y="1268760"/>
                <a:ext cx="6844520" cy="1344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1268760"/>
                <a:ext cx="6844520" cy="1344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/>
              <p:nvPr/>
            </p:nvSpPr>
            <p:spPr>
              <a:xfrm>
                <a:off x="7811342" y="2939881"/>
                <a:ext cx="259532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342" y="2939881"/>
                <a:ext cx="259532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/>
              <p:nvPr/>
            </p:nvSpPr>
            <p:spPr>
              <a:xfrm>
                <a:off x="551384" y="4005064"/>
                <a:ext cx="10153129" cy="1409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005064"/>
                <a:ext cx="10153129" cy="14096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16148B-7EDC-4728-907A-764B489DCA05}"/>
                  </a:ext>
                </a:extLst>
              </p:cNvPr>
              <p:cNvSpPr/>
              <p:nvPr/>
            </p:nvSpPr>
            <p:spPr>
              <a:xfrm>
                <a:off x="1271464" y="1628800"/>
                <a:ext cx="15969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𝑋𝐴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16148B-7EDC-4728-907A-764B489DC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628800"/>
                <a:ext cx="1596911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1B28AAA-9FA2-479A-94AB-50FECAB5044A}"/>
                  </a:ext>
                </a:extLst>
              </p:cNvPr>
              <p:cNvSpPr/>
              <p:nvPr/>
            </p:nvSpPr>
            <p:spPr>
              <a:xfrm>
                <a:off x="1703512" y="5373216"/>
                <a:ext cx="8784976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может быть прямоугольной матрицей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можно уменьшить размерность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1B28AAA-9FA2-479A-94AB-50FECAB50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5373216"/>
                <a:ext cx="8784976" cy="1077218"/>
              </a:xfrm>
              <a:prstGeom prst="rect">
                <a:avLst/>
              </a:prstGeom>
              <a:blipFill>
                <a:blip r:embed="rId9"/>
                <a:stretch>
                  <a:fillRect l="-1387" b="-146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505056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52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  <p:bldP spid="5" grpId="0"/>
      <p:bldP spid="24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919536" y="6237312"/>
            <a:ext cx="7848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-apple-system"/>
              </a:rPr>
              <a:t>https://scikit-learn.org/stable/auto_examples/neighbors/plot_nca_illustration.html#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360" y="1412776"/>
            <a:ext cx="4680520" cy="333753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072" y="1412776"/>
            <a:ext cx="4680520" cy="3337530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505056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4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263352" y="1772816"/>
                <a:ext cx="9073008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1.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&gt;= 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для всех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положительно определенность</a:t>
                </a:r>
              </a:p>
              <a:p>
                <a:endParaRPr lang="en-US" sz="240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2.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== 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тогда и только тогда, когда 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ru-RU" sz="24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== 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симметрия</a:t>
                </a:r>
              </a:p>
              <a:p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4.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&lt;= 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ru-RU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неравенство треугольника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772816"/>
                <a:ext cx="9073008" cy="2677656"/>
              </a:xfrm>
              <a:prstGeom prst="rect">
                <a:avLst/>
              </a:prstGeom>
              <a:blipFill>
                <a:blip r:embed="rId4"/>
                <a:stretch>
                  <a:fillRect l="-1007" t="-1822" b="-4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/>
          <p:cNvSpPr/>
          <p:nvPr/>
        </p:nvSpPr>
        <p:spPr>
          <a:xfrm>
            <a:off x="9624392" y="4509120"/>
            <a:ext cx="36004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BD170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0848528" y="3861048"/>
            <a:ext cx="36004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9696400" y="3573016"/>
            <a:ext cx="360040" cy="360000"/>
          </a:xfrm>
          <a:prstGeom prst="ellipse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DF9B44B-7BAD-4BB5-B40B-80E00529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908720"/>
            <a:ext cx="10280858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является метрикой когда:</a:t>
            </a:r>
          </a:p>
        </p:txBody>
      </p:sp>
    </p:spTree>
    <p:extLst>
      <p:ext uri="{BB962C8B-B14F-4D97-AF65-F5344CB8AC3E}">
        <p14:creationId xmlns:p14="http://schemas.microsoft.com/office/powerpoint/2010/main" val="369279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1124744"/>
            <a:ext cx="5256584" cy="479296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7328" y="6021288"/>
            <a:ext cx="114492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-apple-system"/>
              </a:rPr>
              <a:t>J. Goldberger, G. Hinton, S. </a:t>
            </a:r>
            <a:r>
              <a:rPr lang="en-US" sz="1400" dirty="0" err="1">
                <a:solidFill>
                  <a:schemeClr val="bg1"/>
                </a:solidFill>
                <a:latin typeface="-apple-system"/>
              </a:rPr>
              <a:t>Roweis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, R. </a:t>
            </a:r>
            <a:r>
              <a:rPr lang="en-US" sz="1400" dirty="0" err="1">
                <a:solidFill>
                  <a:schemeClr val="bg1"/>
                </a:solidFill>
                <a:latin typeface="-apple-system"/>
              </a:rPr>
              <a:t>Salakhutdinov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.  “</a:t>
            </a:r>
            <a:r>
              <a:rPr lang="en-US" sz="1400" dirty="0" err="1">
                <a:solidFill>
                  <a:schemeClr val="bg1"/>
                </a:solidFill>
                <a:latin typeface="-apple-system"/>
              </a:rPr>
              <a:t>Neighbourhood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 Components Analysis”.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-apple-system"/>
              </a:rPr>
              <a:t>Advances in Neural Information Processing Systems. 17, 513-520, 2005. 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-apple-system"/>
              </a:rPr>
              <a:t>http://www.cs.nyu.edu/~roweis/papers/ncanips.pdf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505056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6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C5D24A-E666-43A6-BD04-FC9BC2449EDA}"/>
              </a:ext>
            </a:extLst>
          </p:cNvPr>
          <p:cNvSpPr/>
          <p:nvPr/>
        </p:nvSpPr>
        <p:spPr>
          <a:xfrm>
            <a:off x="1559496" y="980728"/>
            <a:ext cx="9272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B8291281-74DD-44CA-A6F8-75BD292BF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556792"/>
            <a:ext cx="6685446" cy="12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C18E6F-38F5-481A-A673-121C9F985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772816"/>
            <a:ext cx="3681925" cy="38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811136-10B2-4E8A-BE06-0E288FCD038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60" y="2780928"/>
            <a:ext cx="3564432" cy="356443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F5D0F6-D25A-4716-A400-1402C6A0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780928"/>
            <a:ext cx="3543340" cy="359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505056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C5D24A-E666-43A6-BD04-FC9BC2449EDA}"/>
              </a:ext>
            </a:extLst>
          </p:cNvPr>
          <p:cNvSpPr/>
          <p:nvPr/>
        </p:nvSpPr>
        <p:spPr>
          <a:xfrm>
            <a:off x="1199456" y="1124744"/>
            <a:ext cx="9272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28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FEBB23-4085-4322-8F0A-45CFD23A37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1631504" y="1916832"/>
            <a:ext cx="7541294" cy="124408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7B7BA72-6031-4DEF-B520-74CCC9DF173C}"/>
              </a:ext>
            </a:extLst>
          </p:cNvPr>
          <p:cNvGrpSpPr/>
          <p:nvPr/>
        </p:nvGrpSpPr>
        <p:grpSpPr>
          <a:xfrm>
            <a:off x="335360" y="3573016"/>
            <a:ext cx="6192688" cy="1706930"/>
            <a:chOff x="481875" y="3968140"/>
            <a:chExt cx="6192688" cy="170693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B547A76-1525-4625-B535-F52E14816D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3" r="19964" b="75647"/>
            <a:stretch/>
          </p:blipFill>
          <p:spPr bwMode="auto">
            <a:xfrm>
              <a:off x="481875" y="4365104"/>
              <a:ext cx="6192688" cy="1309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6069B4-0A88-4DA9-9126-DB2BCEAA0F8D}"/>
                </a:ext>
              </a:extLst>
            </p:cNvPr>
            <p:cNvSpPr txBox="1"/>
            <p:nvPr/>
          </p:nvSpPr>
          <p:spPr>
            <a:xfrm>
              <a:off x="2959070" y="3968140"/>
              <a:ext cx="832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PCA</a:t>
              </a:r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1CF3A41-E63F-4127-A437-204E79C2CED8}"/>
              </a:ext>
            </a:extLst>
          </p:cNvPr>
          <p:cNvGrpSpPr/>
          <p:nvPr/>
        </p:nvGrpSpPr>
        <p:grpSpPr>
          <a:xfrm>
            <a:off x="7032104" y="3212976"/>
            <a:ext cx="4925316" cy="2614077"/>
            <a:chOff x="7029152" y="3560951"/>
            <a:chExt cx="4925316" cy="261407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09A5B41-610D-4263-8E22-54F9F49485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66"/>
            <a:stretch/>
          </p:blipFill>
          <p:spPr bwMode="auto">
            <a:xfrm>
              <a:off x="7029152" y="3861048"/>
              <a:ext cx="4925316" cy="2313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B7DA1D-7BF0-4CC2-B4CB-3F5A191E7C04}"/>
                </a:ext>
              </a:extLst>
            </p:cNvPr>
            <p:cNvSpPr txBox="1"/>
            <p:nvPr/>
          </p:nvSpPr>
          <p:spPr>
            <a:xfrm>
              <a:off x="9264352" y="3560951"/>
              <a:ext cx="832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NCA</a:t>
              </a:r>
              <a:endParaRPr lang="ru-RU" dirty="0"/>
            </a:p>
          </p:txBody>
        </p:sp>
      </p:grp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505056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1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231904" y="1124744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2CD070-240A-49B8-8558-8825C84B5874}"/>
              </a:ext>
            </a:extLst>
          </p:cNvPr>
          <p:cNvSpPr/>
          <p:nvPr/>
        </p:nvSpPr>
        <p:spPr>
          <a:xfrm>
            <a:off x="479376" y="1700808"/>
            <a:ext cx="12191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NeighborhoodComponentsAnalysis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5ABE16-8E53-4A0F-93BB-333D64D8CC32}"/>
              </a:ext>
            </a:extLst>
          </p:cNvPr>
          <p:cNvSpPr/>
          <p:nvPr/>
        </p:nvSpPr>
        <p:spPr>
          <a:xfrm>
            <a:off x="407368" y="2276872"/>
            <a:ext cx="11437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NeighborhoodComponentsAnalysis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n_components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=2)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FC891EC-7D7C-4A93-92EA-5BB2B159B203}"/>
              </a:ext>
            </a:extLst>
          </p:cNvPr>
          <p:cNvSpPr/>
          <p:nvPr/>
        </p:nvSpPr>
        <p:spPr>
          <a:xfrm>
            <a:off x="551384" y="4005064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nca.fit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8A46F5-EF18-4177-BB8A-4728F78F6B66}"/>
              </a:ext>
            </a:extLst>
          </p:cNvPr>
          <p:cNvSpPr/>
          <p:nvPr/>
        </p:nvSpPr>
        <p:spPr>
          <a:xfrm>
            <a:off x="1271464" y="2780928"/>
            <a:ext cx="9217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NeighborhoodComponentsAnalysis(callback=None, init='auto', max_iter=50, n_components=2, random_state=None, tol=1e-05, verbose=0, warm_start=False)</a:t>
            </a:r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DD5EF56-97EB-4B8C-8479-28F9B442D669}"/>
              </a:ext>
            </a:extLst>
          </p:cNvPr>
          <p:cNvSpPr/>
          <p:nvPr/>
        </p:nvSpPr>
        <p:spPr>
          <a:xfrm>
            <a:off x="541583" y="4696628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new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nca.transform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BAC043-DAB4-40A0-A128-77BFE99FCD99}"/>
              </a:ext>
            </a:extLst>
          </p:cNvPr>
          <p:cNvSpPr/>
          <p:nvPr/>
        </p:nvSpPr>
        <p:spPr>
          <a:xfrm>
            <a:off x="541423" y="540189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nca.components_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505056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1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63552" y="90872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91344" y="1556792"/>
            <a:ext cx="1175875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Позволяет проводить уменьшение размерности данных с произвольным распределением используя линейное преобразование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Необходима информация о метках класса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Позволяет уменьшить количество хранимых данных при использовании метода к-Ближайших соседей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связи с оригинальными параметрами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«дорого» с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т.з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вычислений на больших выборках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505056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09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0356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Оптимизация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моделей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939646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551384" y="980728"/>
            <a:ext cx="11593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t-distributed Stochastic Neighbor Embedding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6FD224-4B47-4E25-A082-CDEBB12301FD}"/>
              </a:ext>
            </a:extLst>
          </p:cNvPr>
          <p:cNvSpPr/>
          <p:nvPr/>
        </p:nvSpPr>
        <p:spPr>
          <a:xfrm>
            <a:off x="623392" y="1772816"/>
            <a:ext cx="45389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Набор данных CIFAR-10 состоит из 60000 цветных изображений 32x32, 10 классов, по 6000 изображений на класс. Имеется 50000 обучающих изображений и 10000 тестовых изображений</a:t>
            </a:r>
          </a:p>
        </p:txBody>
      </p:sp>
      <p:pic>
        <p:nvPicPr>
          <p:cNvPr id="19458" name="Picture 2" descr="Representation Learning — CIFAR-10 | by Philip Slingerland | Medium">
            <a:extLst>
              <a:ext uri="{FF2B5EF4-FFF2-40B4-BE49-F238E27FC236}">
                <a16:creationId xmlns:a16="http://schemas.microsoft.com/office/drawing/2014/main" id="{E724CA20-188D-4265-8195-5BE6FB87CF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772816"/>
            <a:ext cx="6396644" cy="47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BC1627-8FE7-409B-8B91-C19F7A35F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02" y="3815991"/>
            <a:ext cx="3905275" cy="28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711624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Тривиальный пример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24197" y="24136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FED7106-52A8-499A-B412-6E425C8A6A3B}"/>
              </a:ext>
            </a:extLst>
          </p:cNvPr>
          <p:cNvSpPr/>
          <p:nvPr/>
        </p:nvSpPr>
        <p:spPr>
          <a:xfrm>
            <a:off x="713432" y="23126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3C87D43-F654-4E9F-993F-FC8FD6928ECF}"/>
              </a:ext>
            </a:extLst>
          </p:cNvPr>
          <p:cNvSpPr/>
          <p:nvPr/>
        </p:nvSpPr>
        <p:spPr>
          <a:xfrm>
            <a:off x="713432" y="255659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09648DF-FB34-4697-9ADC-6684D94DBCBF}"/>
              </a:ext>
            </a:extLst>
          </p:cNvPr>
          <p:cNvSpPr/>
          <p:nvPr/>
        </p:nvSpPr>
        <p:spPr>
          <a:xfrm>
            <a:off x="672836" y="301570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6F3C6B2-BE61-42EA-B3FD-E52321F9D6D0}"/>
              </a:ext>
            </a:extLst>
          </p:cNvPr>
          <p:cNvSpPr/>
          <p:nvPr/>
        </p:nvSpPr>
        <p:spPr>
          <a:xfrm>
            <a:off x="671142" y="314591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CFBB7215-B523-41D1-83F6-8F9AB38605F5}"/>
              </a:ext>
            </a:extLst>
          </p:cNvPr>
          <p:cNvSpPr/>
          <p:nvPr/>
        </p:nvSpPr>
        <p:spPr>
          <a:xfrm>
            <a:off x="828061" y="23306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B4D94FF-6EA1-494D-9564-0F79DBA0EE00}"/>
              </a:ext>
            </a:extLst>
          </p:cNvPr>
          <p:cNvSpPr/>
          <p:nvPr/>
        </p:nvSpPr>
        <p:spPr>
          <a:xfrm>
            <a:off x="874855" y="267871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5689B39-4B1A-4EDC-94C7-8B14E9382352}"/>
              </a:ext>
            </a:extLst>
          </p:cNvPr>
          <p:cNvSpPr/>
          <p:nvPr/>
        </p:nvSpPr>
        <p:spPr>
          <a:xfrm>
            <a:off x="874855" y="253338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1017A5F-20EA-4036-BCDF-67F12B65104A}"/>
              </a:ext>
            </a:extLst>
          </p:cNvPr>
          <p:cNvSpPr/>
          <p:nvPr/>
        </p:nvSpPr>
        <p:spPr>
          <a:xfrm>
            <a:off x="850130" y="314591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633B28E-EBF8-4818-ACE3-41B93FB85113}"/>
              </a:ext>
            </a:extLst>
          </p:cNvPr>
          <p:cNvSpPr/>
          <p:nvPr/>
        </p:nvSpPr>
        <p:spPr>
          <a:xfrm>
            <a:off x="755897" y="438584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2743F243-1248-4B81-8F46-2A1A954F5C2E}"/>
              </a:ext>
            </a:extLst>
          </p:cNvPr>
          <p:cNvSpPr/>
          <p:nvPr/>
        </p:nvSpPr>
        <p:spPr>
          <a:xfrm>
            <a:off x="731708" y="454885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590A8BE-68C6-4805-9262-76CF1BE4BB6D}"/>
              </a:ext>
            </a:extLst>
          </p:cNvPr>
          <p:cNvSpPr/>
          <p:nvPr/>
        </p:nvSpPr>
        <p:spPr>
          <a:xfrm>
            <a:off x="713432" y="488695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CF4564A-FE2A-40C3-B17A-B5E99CCC1672}"/>
              </a:ext>
            </a:extLst>
          </p:cNvPr>
          <p:cNvSpPr/>
          <p:nvPr/>
        </p:nvSpPr>
        <p:spPr>
          <a:xfrm>
            <a:off x="670967" y="522705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3FA228E-2A5A-4FB9-AA7E-E085D24B9DA5}"/>
              </a:ext>
            </a:extLst>
          </p:cNvPr>
          <p:cNvSpPr/>
          <p:nvPr/>
        </p:nvSpPr>
        <p:spPr>
          <a:xfrm rot="5148577">
            <a:off x="4453144" y="611132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1D160F1-38A4-4FC5-81E8-6525657C27CD}"/>
              </a:ext>
            </a:extLst>
          </p:cNvPr>
          <p:cNvSpPr/>
          <p:nvPr/>
        </p:nvSpPr>
        <p:spPr>
          <a:xfrm rot="5148577">
            <a:off x="4016820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2642B1E8-5AB5-4BCF-92E9-647C3CB9B5D0}"/>
              </a:ext>
            </a:extLst>
          </p:cNvPr>
          <p:cNvSpPr/>
          <p:nvPr/>
        </p:nvSpPr>
        <p:spPr>
          <a:xfrm rot="5148577">
            <a:off x="3540656" y="613340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3304086-D91C-486D-8923-782266C7843B}"/>
              </a:ext>
            </a:extLst>
          </p:cNvPr>
          <p:cNvSpPr/>
          <p:nvPr/>
        </p:nvSpPr>
        <p:spPr>
          <a:xfrm rot="5148577">
            <a:off x="3215806" y="609284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71F081EC-3F2A-47DD-B0B6-5E33552DD9F9}"/>
              </a:ext>
            </a:extLst>
          </p:cNvPr>
          <p:cNvSpPr/>
          <p:nvPr/>
        </p:nvSpPr>
        <p:spPr>
          <a:xfrm>
            <a:off x="7030836" y="6073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3ED6F1DE-C056-4A05-A170-852465900164}"/>
              </a:ext>
            </a:extLst>
          </p:cNvPr>
          <p:cNvSpPr/>
          <p:nvPr/>
        </p:nvSpPr>
        <p:spPr>
          <a:xfrm>
            <a:off x="7206872" y="607760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D9A6E80A-9E5A-4236-9520-B7AA5C5AF919}"/>
              </a:ext>
            </a:extLst>
          </p:cNvPr>
          <p:cNvSpPr/>
          <p:nvPr/>
        </p:nvSpPr>
        <p:spPr>
          <a:xfrm>
            <a:off x="7697619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150004C8-4ACF-4987-BCD7-25321843DB45}"/>
              </a:ext>
            </a:extLst>
          </p:cNvPr>
          <p:cNvSpPr/>
          <p:nvPr/>
        </p:nvSpPr>
        <p:spPr>
          <a:xfrm>
            <a:off x="8078744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4C5A4C3D-CD07-4108-B0A1-97D4B0A4BBE2}"/>
              </a:ext>
            </a:extLst>
          </p:cNvPr>
          <p:cNvSpPr/>
          <p:nvPr/>
        </p:nvSpPr>
        <p:spPr>
          <a:xfrm>
            <a:off x="3439840" y="60112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BAADBF1E-7DE4-4CA9-A6BE-47BCCB4A7E04}"/>
              </a:ext>
            </a:extLst>
          </p:cNvPr>
          <p:cNvSpPr/>
          <p:nvPr/>
        </p:nvSpPr>
        <p:spPr>
          <a:xfrm>
            <a:off x="3808735" y="601761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24E06DD-B0F6-4A43-BB36-4A85ED26F38A}"/>
              </a:ext>
            </a:extLst>
          </p:cNvPr>
          <p:cNvSpPr/>
          <p:nvPr/>
        </p:nvSpPr>
        <p:spPr>
          <a:xfrm>
            <a:off x="4169481" y="600630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8276D586-70FD-4D19-B25F-61D84E68B22E}"/>
              </a:ext>
            </a:extLst>
          </p:cNvPr>
          <p:cNvSpPr/>
          <p:nvPr/>
        </p:nvSpPr>
        <p:spPr>
          <a:xfrm>
            <a:off x="4296726" y="59949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711624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Простые Проекции</a:t>
            </a:r>
          </a:p>
        </p:txBody>
      </p:sp>
      <p:sp>
        <p:nvSpPr>
          <p:cNvPr id="4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4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4453144" y="611132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4016820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3540656" y="613340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215806" y="609284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030836" y="6073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7206872" y="607760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7697619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078744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1111970" y="611474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1480865" y="61210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1841611" y="610976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1968856" y="609845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711624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делает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59569" y="2333945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71288" y="2819206"/>
            <a:ext cx="3701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/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17006FC-3D16-4B4D-A2B3-A1D4A504382A}"/>
              </a:ext>
            </a:extLst>
          </p:cNvPr>
          <p:cNvSpPr/>
          <p:nvPr/>
        </p:nvSpPr>
        <p:spPr>
          <a:xfrm>
            <a:off x="4912693" y="3371743"/>
            <a:ext cx="3080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/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0F9D4CBF-4B3A-44D2-A55F-CECB01CADCC0}"/>
              </a:ext>
            </a:extLst>
          </p:cNvPr>
          <p:cNvSpPr/>
          <p:nvPr/>
        </p:nvSpPr>
        <p:spPr>
          <a:xfrm>
            <a:off x="4797260" y="3868865"/>
            <a:ext cx="3460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3776920-00A8-4A6C-BA5D-655F7DAEE2BC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44919E31-7D87-48F2-8D30-36DF8D1438E5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2246F6B-8336-4E84-A0C6-01BE2874C7A4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EBA07C1-9656-43A8-B5D9-D78798A48D78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A82FA8AD-A9DE-431F-987A-EF905ABD1E45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9551B21-1B6C-41B3-A8EB-061B6BD6A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DCC129F7-6428-4B5B-9C80-ED9346B01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5955F55-971B-469F-85DA-1C463CFCE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D6279FED-16F5-4DC0-AE40-60F1770F9E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9624392" y="2276872"/>
            <a:ext cx="36004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BD1705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11064552" y="1340768"/>
            <a:ext cx="36004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BDF9B44B-7BAD-4BB5-B40B-80E005297D87}"/>
              </a:ext>
            </a:extLst>
          </p:cNvPr>
          <p:cNvSpPr txBox="1">
            <a:spLocks/>
          </p:cNvSpPr>
          <p:nvPr/>
        </p:nvSpPr>
        <p:spPr>
          <a:xfrm>
            <a:off x="1055440" y="908720"/>
            <a:ext cx="1028085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Стандартные метрики</a:t>
            </a:r>
          </a:p>
        </p:txBody>
      </p:sp>
    </p:spTree>
    <p:extLst>
      <p:ext uri="{BB962C8B-B14F-4D97-AF65-F5344CB8AC3E}">
        <p14:creationId xmlns:p14="http://schemas.microsoft.com/office/powerpoint/2010/main" val="272084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7039496" y="6102071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5824837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4465544" y="6123656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021516" y="610207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498289" y="610976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6170508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5036972" y="610976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599964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3970175" y="6149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5441741" y="60738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3539483" y="61210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6751598" y="60738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711624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делает это</a:t>
            </a:r>
          </a:p>
        </p:txBody>
      </p:sp>
      <p:sp>
        <p:nvSpPr>
          <p:cNvPr id="3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3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08125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10742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24037 -0.00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19401 0.005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1" animBg="1"/>
      <p:bldP spid="26" grpId="0" animBg="1"/>
      <p:bldP spid="29" grpId="1" animBg="1"/>
      <p:bldP spid="34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1658161" y="6090413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1970090" y="6082101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2498216" y="6054826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021516" y="610207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625135" y="608306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7130025" y="611541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8070094" y="6062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599964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4317296" y="61849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4670867" y="613963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5302255" y="61210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4992211" y="6149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711624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делает это</a:t>
            </a:r>
          </a:p>
        </p:txBody>
      </p:sp>
      <p:sp>
        <p:nvSpPr>
          <p:cNvPr id="3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3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213466" y="501206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422785" y="576100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1712489" y="603939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A7F46-EB75-4BD7-A121-E77E032C5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130936"/>
            <a:ext cx="4800149" cy="2545427"/>
          </a:xfrm>
          <a:prstGeom prst="rect">
            <a:avLst/>
          </a:prstGeom>
        </p:spPr>
      </p:pic>
      <p:sp>
        <p:nvSpPr>
          <p:cNvPr id="43" name="Овал 42">
            <a:extLst>
              <a:ext uri="{FF2B5EF4-FFF2-40B4-BE49-F238E27FC236}">
                <a16:creationId xmlns:a16="http://schemas.microsoft.com/office/drawing/2014/main" id="{FDDAD6B8-9A00-4F90-8B30-E9A3CAE7AF86}"/>
              </a:ext>
            </a:extLst>
          </p:cNvPr>
          <p:cNvSpPr/>
          <p:nvPr/>
        </p:nvSpPr>
        <p:spPr>
          <a:xfrm>
            <a:off x="7654327" y="3945652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2040983-DA1B-41FE-B22B-071EEFA7665B}"/>
              </a:ext>
            </a:extLst>
          </p:cNvPr>
          <p:cNvSpPr/>
          <p:nvPr/>
        </p:nvSpPr>
        <p:spPr>
          <a:xfrm>
            <a:off x="8207403" y="478939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546F64F-4A74-4490-98A6-5BD2C6021D0A}"/>
              </a:ext>
            </a:extLst>
          </p:cNvPr>
          <p:cNvSpPr/>
          <p:nvPr/>
        </p:nvSpPr>
        <p:spPr>
          <a:xfrm>
            <a:off x="8537866" y="549100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A911ED54-F3EE-4891-B369-618E9384CC9E}"/>
              </a:ext>
            </a:extLst>
          </p:cNvPr>
          <p:cNvSpPr/>
          <p:nvPr/>
        </p:nvSpPr>
        <p:spPr>
          <a:xfrm>
            <a:off x="7013615" y="4925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E6638C7-EBE8-40D1-AF46-2CDB3194DDA8}"/>
              </a:ext>
            </a:extLst>
          </p:cNvPr>
          <p:cNvSpPr/>
          <p:nvPr/>
        </p:nvSpPr>
        <p:spPr>
          <a:xfrm>
            <a:off x="5524252" y="631493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022533E5-B71A-46FC-8004-35963F460ECB}"/>
              </a:ext>
            </a:extLst>
          </p:cNvPr>
          <p:cNvSpPr/>
          <p:nvPr/>
        </p:nvSpPr>
        <p:spPr>
          <a:xfrm>
            <a:off x="5862496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53EE915-FD0E-4DA4-92BF-EA6A6896914A}"/>
              </a:ext>
            </a:extLst>
          </p:cNvPr>
          <p:cNvSpPr/>
          <p:nvPr/>
        </p:nvSpPr>
        <p:spPr>
          <a:xfrm>
            <a:off x="6132496" y="618904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A655EB5-48E4-4596-BBF1-7D2DD777BECF}"/>
              </a:ext>
            </a:extLst>
          </p:cNvPr>
          <p:cNvSpPr/>
          <p:nvPr/>
        </p:nvSpPr>
        <p:spPr>
          <a:xfrm>
            <a:off x="5136889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E0EFCE0-2AA6-41EC-A42A-6E917CD3B845}"/>
              </a:ext>
            </a:extLst>
          </p:cNvPr>
          <p:cNvSpPr/>
          <p:nvPr/>
        </p:nvSpPr>
        <p:spPr>
          <a:xfrm>
            <a:off x="9067821" y="618904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63F7A6A-45E0-4847-8391-1DCF111748F7}"/>
              </a:ext>
            </a:extLst>
          </p:cNvPr>
          <p:cNvSpPr/>
          <p:nvPr/>
        </p:nvSpPr>
        <p:spPr>
          <a:xfrm>
            <a:off x="9328263" y="631360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F6BE171-4213-4278-B907-3C6FA5B78CCA}"/>
              </a:ext>
            </a:extLst>
          </p:cNvPr>
          <p:cNvSpPr/>
          <p:nvPr/>
        </p:nvSpPr>
        <p:spPr>
          <a:xfrm>
            <a:off x="9694606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7EE9D45-16E5-486B-839D-E0978E2479CB}"/>
              </a:ext>
            </a:extLst>
          </p:cNvPr>
          <p:cNvSpPr/>
          <p:nvPr/>
        </p:nvSpPr>
        <p:spPr>
          <a:xfrm>
            <a:off x="10063428" y="635248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4931649" y="2238187"/>
                <a:ext cx="7240457" cy="864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649" y="2238187"/>
                <a:ext cx="7240457" cy="864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BD3D533-93A1-461D-98DF-F3C83AA569FE}"/>
                  </a:ext>
                </a:extLst>
              </p:cNvPr>
              <p:cNvSpPr/>
              <p:nvPr/>
            </p:nvSpPr>
            <p:spPr>
              <a:xfrm>
                <a:off x="8986239" y="3152915"/>
                <a:ext cx="12911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BD3D533-93A1-461D-98DF-F3C83AA56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239" y="3152915"/>
                <a:ext cx="129112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711624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</a:t>
            </a:r>
          </a:p>
        </p:txBody>
      </p:sp>
      <p:sp>
        <p:nvSpPr>
          <p:cNvPr id="3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9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1812581" y="5855415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A7F46-EB75-4BD7-A121-E77E032C5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880710"/>
            <a:ext cx="4800149" cy="1795653"/>
          </a:xfrm>
          <a:prstGeom prst="rect">
            <a:avLst/>
          </a:prstGeom>
        </p:spPr>
      </p:pic>
      <p:sp>
        <p:nvSpPr>
          <p:cNvPr id="43" name="Овал 42">
            <a:extLst>
              <a:ext uri="{FF2B5EF4-FFF2-40B4-BE49-F238E27FC236}">
                <a16:creationId xmlns:a16="http://schemas.microsoft.com/office/drawing/2014/main" id="{FDDAD6B8-9A00-4F90-8B30-E9A3CAE7AF86}"/>
              </a:ext>
            </a:extLst>
          </p:cNvPr>
          <p:cNvSpPr/>
          <p:nvPr/>
        </p:nvSpPr>
        <p:spPr>
          <a:xfrm>
            <a:off x="7667403" y="467833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2040983-DA1B-41FE-B22B-071EEFA7665B}"/>
              </a:ext>
            </a:extLst>
          </p:cNvPr>
          <p:cNvSpPr/>
          <p:nvPr/>
        </p:nvSpPr>
        <p:spPr>
          <a:xfrm>
            <a:off x="5840615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546F64F-4A74-4490-98A6-5BD2C6021D0A}"/>
              </a:ext>
            </a:extLst>
          </p:cNvPr>
          <p:cNvSpPr/>
          <p:nvPr/>
        </p:nvSpPr>
        <p:spPr>
          <a:xfrm>
            <a:off x="5607347" y="62944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A911ED54-F3EE-4891-B369-618E9384CC9E}"/>
              </a:ext>
            </a:extLst>
          </p:cNvPr>
          <p:cNvSpPr/>
          <p:nvPr/>
        </p:nvSpPr>
        <p:spPr>
          <a:xfrm>
            <a:off x="4946203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E6638C7-EBE8-40D1-AF46-2CDB3194DDA8}"/>
              </a:ext>
            </a:extLst>
          </p:cNvPr>
          <p:cNvSpPr/>
          <p:nvPr/>
        </p:nvSpPr>
        <p:spPr>
          <a:xfrm>
            <a:off x="6455134" y="609220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022533E5-B71A-46FC-8004-35963F460ECB}"/>
              </a:ext>
            </a:extLst>
          </p:cNvPr>
          <p:cNvSpPr/>
          <p:nvPr/>
        </p:nvSpPr>
        <p:spPr>
          <a:xfrm>
            <a:off x="8472384" y="57001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53EE915-FD0E-4DA4-92BF-EA6A6896914A}"/>
              </a:ext>
            </a:extLst>
          </p:cNvPr>
          <p:cNvSpPr/>
          <p:nvPr/>
        </p:nvSpPr>
        <p:spPr>
          <a:xfrm>
            <a:off x="7055563" y="544493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E0EFCE0-2AA6-41EC-A42A-6E917CD3B845}"/>
              </a:ext>
            </a:extLst>
          </p:cNvPr>
          <p:cNvSpPr/>
          <p:nvPr/>
        </p:nvSpPr>
        <p:spPr>
          <a:xfrm>
            <a:off x="9196349" y="6222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63F7A6A-45E0-4847-8391-1DCF111748F7}"/>
              </a:ext>
            </a:extLst>
          </p:cNvPr>
          <p:cNvSpPr/>
          <p:nvPr/>
        </p:nvSpPr>
        <p:spPr>
          <a:xfrm>
            <a:off x="9663258" y="633874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F6BE171-4213-4278-B907-3C6FA5B78CCA}"/>
              </a:ext>
            </a:extLst>
          </p:cNvPr>
          <p:cNvSpPr/>
          <p:nvPr/>
        </p:nvSpPr>
        <p:spPr>
          <a:xfrm>
            <a:off x="10008959" y="636212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7EE9D45-16E5-486B-839D-E0978E2479CB}"/>
              </a:ext>
            </a:extLst>
          </p:cNvPr>
          <p:cNvSpPr/>
          <p:nvPr/>
        </p:nvSpPr>
        <p:spPr>
          <a:xfrm>
            <a:off x="10465098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63A54FCF-AB34-4204-A1F7-50A71463EE16}"/>
              </a:ext>
            </a:extLst>
          </p:cNvPr>
          <p:cNvSpPr/>
          <p:nvPr/>
        </p:nvSpPr>
        <p:spPr>
          <a:xfrm>
            <a:off x="5196651" y="63153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277A58-8888-40AD-BE98-B14E4837C5E6}"/>
                  </a:ext>
                </a:extLst>
              </p:cNvPr>
              <p:cNvSpPr txBox="1"/>
              <p:nvPr/>
            </p:nvSpPr>
            <p:spPr>
              <a:xfrm>
                <a:off x="6959682" y="2883759"/>
                <a:ext cx="5134704" cy="864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277A58-8888-40AD-BE98-B14E4837C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82" y="2883759"/>
                <a:ext cx="5134704" cy="864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DD6941F-C531-494F-8B24-14123A4F8B0D}"/>
                  </a:ext>
                </a:extLst>
              </p:cNvPr>
              <p:cNvSpPr/>
              <p:nvPr/>
            </p:nvSpPr>
            <p:spPr>
              <a:xfrm>
                <a:off x="9263936" y="3722800"/>
                <a:ext cx="12911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DD6941F-C531-494F-8B24-14123A4F8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936" y="3722800"/>
                <a:ext cx="129112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711624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</a:t>
            </a:r>
          </a:p>
        </p:txBody>
      </p:sp>
      <p:sp>
        <p:nvSpPr>
          <p:cNvPr id="3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8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7" grpId="0" animBg="1"/>
      <p:bldP spid="6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5423905" y="1802963"/>
                <a:ext cx="7240457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905" y="1802963"/>
                <a:ext cx="7240457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D73F13-4504-427C-A3A5-0E9F80BFA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251" y="4155986"/>
            <a:ext cx="2880320" cy="2555628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1F8ED1E-45EF-4C80-BF15-FF5AC1F2EA3D}"/>
              </a:ext>
            </a:extLst>
          </p:cNvPr>
          <p:cNvGrpSpPr/>
          <p:nvPr/>
        </p:nvGrpSpPr>
        <p:grpSpPr>
          <a:xfrm>
            <a:off x="7472125" y="3920560"/>
            <a:ext cx="2839854" cy="201088"/>
            <a:chOff x="7472125" y="3920560"/>
            <a:chExt cx="2839854" cy="201088"/>
          </a:xfrm>
        </p:grpSpPr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591E7CF3-B04C-4B74-A568-893B4B9D54E5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23EBE749-8793-43E8-B47D-C43B2A7A8B71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1C89290-C685-40D0-B581-8E0D693B5FF8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C73CFE83-44BE-4453-9F01-8CE82D9D73B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98576053-5D77-4110-801E-2A60DB266A99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CC7F2977-2CA8-4CCC-9028-504D0026590B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13BA6A9E-446F-43BF-A554-E1141ED046A3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A82F6633-6320-4984-A507-902191FDCAD2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13F9079A-0D97-4183-92DA-47FF0BDBE33D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863C9F98-3AB5-418B-BF3D-9CB1F314CAB2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85D4DFEE-746E-4380-8155-57DAAF8DB4B9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7534D18-9969-49CF-8996-CA13EEEE5E14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B3110F1A-645B-4375-BA92-3663B6302652}"/>
              </a:ext>
            </a:extLst>
          </p:cNvPr>
          <p:cNvGrpSpPr/>
          <p:nvPr/>
        </p:nvGrpSpPr>
        <p:grpSpPr>
          <a:xfrm rot="5400000">
            <a:off x="5929892" y="5352678"/>
            <a:ext cx="2555630" cy="207191"/>
            <a:chOff x="7472125" y="3920560"/>
            <a:chExt cx="2839854" cy="201088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4CC077E0-5153-4B04-A1D4-313367BB3C41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DFD7FD6C-AC7A-460C-B803-9FB3893BCD4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73B19AA3-CE98-49DA-85BE-6A8E2ECA0853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4CA11251-33F4-432A-B7E3-D34F18CB8EB0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E82C545D-98F4-4CAD-8C69-5BD4482998A6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DA0D244B-F9BE-43B4-8E88-69FB61355BA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49F0B2B7-467C-4B8F-B82B-471B2E4A9C7E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D4743363-1075-4770-8980-0577DE56E6D1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DFD44465-7FE0-409B-8BD1-725340F9973A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50A67B27-06AC-4D7A-B9F2-3798568CC399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AAA2CE5-1E83-4F97-9B1A-B334830EFA81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C4FF9391-AC4C-4157-8228-39E63F812F3B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9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711624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Нормированное Подобие</a:t>
            </a:r>
          </a:p>
        </p:txBody>
      </p:sp>
      <p:sp>
        <p:nvSpPr>
          <p:cNvPr id="5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8586DAD-8AC6-490E-82B4-5F81670D45DD}"/>
              </a:ext>
            </a:extLst>
          </p:cNvPr>
          <p:cNvCxnSpPr>
            <a:cxnSpLocks/>
          </p:cNvCxnSpPr>
          <p:nvPr/>
        </p:nvCxnSpPr>
        <p:spPr>
          <a:xfrm flipH="1">
            <a:off x="3923062" y="6048394"/>
            <a:ext cx="74079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0E4D5EA0-0266-47F3-8CFF-2F31E3B492E7}"/>
              </a:ext>
            </a:extLst>
          </p:cNvPr>
          <p:cNvSpPr/>
          <p:nvPr/>
        </p:nvSpPr>
        <p:spPr>
          <a:xfrm rot="5148577">
            <a:off x="8433785" y="576913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A8786B9-AA4B-4E1D-97A2-3839C6E8680F}"/>
              </a:ext>
            </a:extLst>
          </p:cNvPr>
          <p:cNvSpPr/>
          <p:nvPr/>
        </p:nvSpPr>
        <p:spPr>
          <a:xfrm rot="5148577">
            <a:off x="7219126" y="5792806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F304AE4-1D8E-48DF-8B38-E39F75EF9E4D}"/>
              </a:ext>
            </a:extLst>
          </p:cNvPr>
          <p:cNvSpPr/>
          <p:nvPr/>
        </p:nvSpPr>
        <p:spPr>
          <a:xfrm rot="5148577">
            <a:off x="5859833" y="579072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3E10DCD-8B53-4839-8E20-EB127F2E360E}"/>
              </a:ext>
            </a:extLst>
          </p:cNvPr>
          <p:cNvSpPr/>
          <p:nvPr/>
        </p:nvSpPr>
        <p:spPr>
          <a:xfrm rot="5148577">
            <a:off x="4415805" y="576913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170CA0B-62BB-4254-8428-39E3911C1567}"/>
              </a:ext>
            </a:extLst>
          </p:cNvPr>
          <p:cNvSpPr/>
          <p:nvPr/>
        </p:nvSpPr>
        <p:spPr>
          <a:xfrm>
            <a:off x="8892578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CD8D4731-D6D4-471E-96C3-E2BCA80C8DA4}"/>
              </a:ext>
            </a:extLst>
          </p:cNvPr>
          <p:cNvSpPr/>
          <p:nvPr/>
        </p:nvSpPr>
        <p:spPr>
          <a:xfrm>
            <a:off x="7564797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2860243-C4FB-4DD6-9383-2FE807446584}"/>
              </a:ext>
            </a:extLst>
          </p:cNvPr>
          <p:cNvSpPr/>
          <p:nvPr/>
        </p:nvSpPr>
        <p:spPr>
          <a:xfrm>
            <a:off x="6431261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45AC6CCF-1888-4C25-BF50-BDD7792D55BB}"/>
              </a:ext>
            </a:extLst>
          </p:cNvPr>
          <p:cNvSpPr/>
          <p:nvPr/>
        </p:nvSpPr>
        <p:spPr>
          <a:xfrm>
            <a:off x="9994253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0E07670C-143F-4814-9DCD-81FC2506F455}"/>
              </a:ext>
            </a:extLst>
          </p:cNvPr>
          <p:cNvSpPr/>
          <p:nvPr/>
        </p:nvSpPr>
        <p:spPr>
          <a:xfrm>
            <a:off x="5364464" y="581642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A35C70FE-997A-4ECD-8D0D-E07E63629627}"/>
              </a:ext>
            </a:extLst>
          </p:cNvPr>
          <p:cNvSpPr/>
          <p:nvPr/>
        </p:nvSpPr>
        <p:spPr>
          <a:xfrm>
            <a:off x="6836030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66F9BB-FFCD-4563-BAAB-06323E0D7F52}"/>
              </a:ext>
            </a:extLst>
          </p:cNvPr>
          <p:cNvSpPr/>
          <p:nvPr/>
        </p:nvSpPr>
        <p:spPr>
          <a:xfrm>
            <a:off x="4933772" y="578814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E7A2EB5-2D41-42FB-891A-FCB22AA27C5A}"/>
              </a:ext>
            </a:extLst>
          </p:cNvPr>
          <p:cNvSpPr/>
          <p:nvPr/>
        </p:nvSpPr>
        <p:spPr>
          <a:xfrm>
            <a:off x="8145887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D50062-8929-4A6B-9ABD-441ADD36E3E2}"/>
                  </a:ext>
                </a:extLst>
              </p:cNvPr>
              <p:cNvSpPr txBox="1"/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D50062-8929-4A6B-9ABD-441ADD36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4E109E4A-AD83-4314-AEDE-ACA30D151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41"/>
          <a:stretch/>
        </p:blipFill>
        <p:spPr>
          <a:xfrm>
            <a:off x="7380866" y="3579239"/>
            <a:ext cx="3689452" cy="19564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7A0347-9DC8-4564-9834-B68C1B8252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98"/>
          <a:stretch/>
        </p:blipFill>
        <p:spPr>
          <a:xfrm>
            <a:off x="7348817" y="4007126"/>
            <a:ext cx="3773101" cy="1615580"/>
          </a:xfrm>
          <a:prstGeom prst="rect">
            <a:avLst/>
          </a:prstGeom>
        </p:spPr>
      </p:pic>
      <p:sp>
        <p:nvSpPr>
          <p:cNvPr id="92" name="Овал 91">
            <a:extLst>
              <a:ext uri="{FF2B5EF4-FFF2-40B4-BE49-F238E27FC236}">
                <a16:creationId xmlns:a16="http://schemas.microsoft.com/office/drawing/2014/main" id="{2A84E720-B889-490E-B555-641C45F69F3D}"/>
              </a:ext>
            </a:extLst>
          </p:cNvPr>
          <p:cNvSpPr/>
          <p:nvPr/>
        </p:nvSpPr>
        <p:spPr>
          <a:xfrm>
            <a:off x="6834542" y="5727439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4EBC9D23-7ECB-483C-B4B7-5F1EADD36CED}"/>
              </a:ext>
            </a:extLst>
          </p:cNvPr>
          <p:cNvSpPr/>
          <p:nvPr/>
        </p:nvSpPr>
        <p:spPr>
          <a:xfrm>
            <a:off x="8993357" y="390045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021CE471-1465-4EA1-A3BB-E8EE5856478B}"/>
              </a:ext>
            </a:extLst>
          </p:cNvPr>
          <p:cNvSpPr/>
          <p:nvPr/>
        </p:nvSpPr>
        <p:spPr>
          <a:xfrm rot="5148577">
            <a:off x="9288866" y="4185589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1083A54F-EAF5-448E-B212-A65EDB9B18BD}"/>
              </a:ext>
            </a:extLst>
          </p:cNvPr>
          <p:cNvSpPr/>
          <p:nvPr/>
        </p:nvSpPr>
        <p:spPr>
          <a:xfrm>
            <a:off x="8599367" y="413241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EDD81C28-FCAB-484C-A0AD-5354FFCC4211}"/>
              </a:ext>
            </a:extLst>
          </p:cNvPr>
          <p:cNvSpPr/>
          <p:nvPr/>
        </p:nvSpPr>
        <p:spPr>
          <a:xfrm rot="5148577">
            <a:off x="8361344" y="443872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B34B022E-66FC-4ED7-BD3A-49D02BA2321B}"/>
              </a:ext>
            </a:extLst>
          </p:cNvPr>
          <p:cNvSpPr/>
          <p:nvPr/>
        </p:nvSpPr>
        <p:spPr>
          <a:xfrm>
            <a:off x="8059367" y="46597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F5A40AEC-9EA2-4EEB-B3A1-A2D7767F8EBF}"/>
              </a:ext>
            </a:extLst>
          </p:cNvPr>
          <p:cNvSpPr/>
          <p:nvPr/>
        </p:nvSpPr>
        <p:spPr>
          <a:xfrm>
            <a:off x="7778479" y="480077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77D580AD-9DF1-4A77-995E-97F0F7B57AB0}"/>
              </a:ext>
            </a:extLst>
          </p:cNvPr>
          <p:cNvSpPr/>
          <p:nvPr/>
        </p:nvSpPr>
        <p:spPr>
          <a:xfrm rot="5148577">
            <a:off x="7308633" y="496095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9EE9AA7F-DDBE-496D-94EB-07A83EE34AB2}"/>
              </a:ext>
            </a:extLst>
          </p:cNvPr>
          <p:cNvSpPr/>
          <p:nvPr/>
        </p:nvSpPr>
        <p:spPr>
          <a:xfrm>
            <a:off x="9634628" y="44908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05B5FC7F-0276-499A-AC95-6E5EF9A10988}"/>
              </a:ext>
            </a:extLst>
          </p:cNvPr>
          <p:cNvSpPr/>
          <p:nvPr/>
        </p:nvSpPr>
        <p:spPr>
          <a:xfrm>
            <a:off x="9904628" y="473326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19B6AEC8-2DB5-4B38-BE34-592FDB73D7B8}"/>
              </a:ext>
            </a:extLst>
          </p:cNvPr>
          <p:cNvSpPr/>
          <p:nvPr/>
        </p:nvSpPr>
        <p:spPr>
          <a:xfrm rot="5148577">
            <a:off x="10174627" y="4881271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A21AC204-F53C-4478-B639-391649E75375}"/>
              </a:ext>
            </a:extLst>
          </p:cNvPr>
          <p:cNvSpPr/>
          <p:nvPr/>
        </p:nvSpPr>
        <p:spPr>
          <a:xfrm>
            <a:off x="10460097" y="494692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F1C10661-00FE-430A-B044-0BA385EC6BC6}"/>
              </a:ext>
            </a:extLst>
          </p:cNvPr>
          <p:cNvSpPr/>
          <p:nvPr/>
        </p:nvSpPr>
        <p:spPr>
          <a:xfrm>
            <a:off x="10887029" y="505915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711624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</a:t>
            </a:r>
          </a:p>
        </p:txBody>
      </p:sp>
      <p:sp>
        <p:nvSpPr>
          <p:cNvPr id="6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40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2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8586DAD-8AC6-490E-82B4-5F81670D45DD}"/>
              </a:ext>
            </a:extLst>
          </p:cNvPr>
          <p:cNvCxnSpPr>
            <a:cxnSpLocks/>
          </p:cNvCxnSpPr>
          <p:nvPr/>
        </p:nvCxnSpPr>
        <p:spPr>
          <a:xfrm flipH="1">
            <a:off x="3923062" y="6048394"/>
            <a:ext cx="74079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0E4D5EA0-0266-47F3-8CFF-2F31E3B492E7}"/>
              </a:ext>
            </a:extLst>
          </p:cNvPr>
          <p:cNvSpPr/>
          <p:nvPr/>
        </p:nvSpPr>
        <p:spPr>
          <a:xfrm rot="5148577">
            <a:off x="8433785" y="576913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A8786B9-AA4B-4E1D-97A2-3839C6E8680F}"/>
              </a:ext>
            </a:extLst>
          </p:cNvPr>
          <p:cNvSpPr/>
          <p:nvPr/>
        </p:nvSpPr>
        <p:spPr>
          <a:xfrm rot="5148577">
            <a:off x="7219126" y="5792806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F304AE4-1D8E-48DF-8B38-E39F75EF9E4D}"/>
              </a:ext>
            </a:extLst>
          </p:cNvPr>
          <p:cNvSpPr/>
          <p:nvPr/>
        </p:nvSpPr>
        <p:spPr>
          <a:xfrm rot="5148577">
            <a:off x="5859833" y="579072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3E10DCD-8B53-4839-8E20-EB127F2E360E}"/>
              </a:ext>
            </a:extLst>
          </p:cNvPr>
          <p:cNvSpPr/>
          <p:nvPr/>
        </p:nvSpPr>
        <p:spPr>
          <a:xfrm rot="5148577">
            <a:off x="4415805" y="576913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170CA0B-62BB-4254-8428-39E3911C1567}"/>
              </a:ext>
            </a:extLst>
          </p:cNvPr>
          <p:cNvSpPr/>
          <p:nvPr/>
        </p:nvSpPr>
        <p:spPr>
          <a:xfrm>
            <a:off x="8892578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CD8D4731-D6D4-471E-96C3-E2BCA80C8DA4}"/>
              </a:ext>
            </a:extLst>
          </p:cNvPr>
          <p:cNvSpPr/>
          <p:nvPr/>
        </p:nvSpPr>
        <p:spPr>
          <a:xfrm>
            <a:off x="7564797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2860243-C4FB-4DD6-9383-2FE807446584}"/>
              </a:ext>
            </a:extLst>
          </p:cNvPr>
          <p:cNvSpPr/>
          <p:nvPr/>
        </p:nvSpPr>
        <p:spPr>
          <a:xfrm>
            <a:off x="6431261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45AC6CCF-1888-4C25-BF50-BDD7792D55BB}"/>
              </a:ext>
            </a:extLst>
          </p:cNvPr>
          <p:cNvSpPr/>
          <p:nvPr/>
        </p:nvSpPr>
        <p:spPr>
          <a:xfrm>
            <a:off x="9994253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0E07670C-143F-4814-9DCD-81FC2506F455}"/>
              </a:ext>
            </a:extLst>
          </p:cNvPr>
          <p:cNvSpPr/>
          <p:nvPr/>
        </p:nvSpPr>
        <p:spPr>
          <a:xfrm>
            <a:off x="5364464" y="581642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A35C70FE-997A-4ECD-8D0D-E07E63629627}"/>
              </a:ext>
            </a:extLst>
          </p:cNvPr>
          <p:cNvSpPr/>
          <p:nvPr/>
        </p:nvSpPr>
        <p:spPr>
          <a:xfrm>
            <a:off x="6836030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66F9BB-FFCD-4563-BAAB-06323E0D7F52}"/>
              </a:ext>
            </a:extLst>
          </p:cNvPr>
          <p:cNvSpPr/>
          <p:nvPr/>
        </p:nvSpPr>
        <p:spPr>
          <a:xfrm>
            <a:off x="4933772" y="578814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E7A2EB5-2D41-42FB-891A-FCB22AA27C5A}"/>
              </a:ext>
            </a:extLst>
          </p:cNvPr>
          <p:cNvSpPr/>
          <p:nvPr/>
        </p:nvSpPr>
        <p:spPr>
          <a:xfrm>
            <a:off x="8145887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C960782-829C-4CCA-8E04-A851D442E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1232" y="1168716"/>
            <a:ext cx="2880320" cy="2555628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DBD16F92-4B1F-4ADA-A037-509F083130A0}"/>
              </a:ext>
            </a:extLst>
          </p:cNvPr>
          <p:cNvGrpSpPr/>
          <p:nvPr/>
        </p:nvGrpSpPr>
        <p:grpSpPr>
          <a:xfrm>
            <a:off x="9156106" y="933290"/>
            <a:ext cx="2839854" cy="201088"/>
            <a:chOff x="7472125" y="3920560"/>
            <a:chExt cx="2839854" cy="201088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41C09CB-6C38-4AB6-B77F-0917399E7551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EF0EB7DE-FF8D-48EC-8D72-B1CE040DEFC7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8273B370-5D07-48F9-A4B8-633C29EADC1D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75DD3442-B48E-4301-8BDB-C810B3CB0D46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FBEE107D-D59B-4EF0-B9C0-C98558906C05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AD4A5E3F-9F47-4DED-9844-3751BB491F3E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473AF5CA-90C2-4E37-A7D6-4CDE8C211C79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2BCB8E3E-2535-4757-B7BD-C255A304D98A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4F8995D9-5595-4FD0-B182-9111CF853776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6C46AC28-829C-4E0B-8550-2DE5390B21BF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A4BD6178-B578-44B0-A127-22BDC0FF5C64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F9292D9-E4DC-48C9-9352-429025180F17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CC3BD882-F993-465C-B1BD-A0AC3792DFAA}"/>
              </a:ext>
            </a:extLst>
          </p:cNvPr>
          <p:cNvGrpSpPr/>
          <p:nvPr/>
        </p:nvGrpSpPr>
        <p:grpSpPr>
          <a:xfrm rot="5400000">
            <a:off x="7613873" y="2365408"/>
            <a:ext cx="2555630" cy="207191"/>
            <a:chOff x="7472125" y="3920560"/>
            <a:chExt cx="2839854" cy="201088"/>
          </a:xfrm>
        </p:grpSpPr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3DBB33BB-FD02-4061-A94D-3379BC698DA9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7A2BAE09-A76B-43E9-889A-38FB8025D946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6086A83-8B63-437B-9330-CB8300E182CF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0C606A5B-C29A-4C00-AFC9-86377968E11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8C0E9523-600F-4B27-A4A9-CDD391903FDE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85E6112C-BE6D-48A0-856D-90C47606A89B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C452C504-5546-4D78-8C49-21588CEEB05F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1782024D-20AA-4960-9D38-948748B4678F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9B1A9BFA-0125-4444-9CD5-16C164759EB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696A4174-B346-4BCD-B31A-82B05F25BD7D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EB2F44E6-CBD7-4BFD-8ACA-9AC7AD9412A3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7CE9B4E4-BC98-4B8E-8097-337E5475FAB8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E0BDAEB4-710E-4300-885B-74983A355FDE}"/>
              </a:ext>
            </a:extLst>
          </p:cNvPr>
          <p:cNvGrpSpPr/>
          <p:nvPr/>
        </p:nvGrpSpPr>
        <p:grpSpPr>
          <a:xfrm>
            <a:off x="5870237" y="2730802"/>
            <a:ext cx="2839854" cy="201088"/>
            <a:chOff x="7472125" y="3920560"/>
            <a:chExt cx="2839854" cy="201088"/>
          </a:xfrm>
        </p:grpSpPr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C184DB53-4576-4AC7-B429-1F8C75CDE675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8C49A89D-F84E-4EC8-B7D0-AD4C5EA6BD38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D9AF50C1-2957-4CCD-A742-F9B8E6BCDA32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EE502D9A-DC42-405E-B636-3352AEA8142E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0E2FEFAC-02DD-4702-AEAE-1CA6D0DCFD24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DCD1147A-BCDB-4B55-8C62-696B922F7B50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D939F45A-8E47-45EF-BF7D-324B7E3560F1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7DA2ECF-F577-489E-8737-191969201B06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49B04245-8B39-4BF4-8629-E1294EA22A7D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2BF5772D-6936-45FC-B0E3-AC2CABE25843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A96EB51D-12A9-4CF0-856B-FA8F23A4C02C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2F25C4D4-0329-418F-A881-43D824CE9DF8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B7790AF7-B1FD-4EC3-9E77-29B2AFA45C5B}"/>
              </a:ext>
            </a:extLst>
          </p:cNvPr>
          <p:cNvGrpSpPr/>
          <p:nvPr/>
        </p:nvGrpSpPr>
        <p:grpSpPr>
          <a:xfrm rot="5400000">
            <a:off x="4328004" y="4162920"/>
            <a:ext cx="2555630" cy="207191"/>
            <a:chOff x="7472125" y="3920560"/>
            <a:chExt cx="2839854" cy="201088"/>
          </a:xfrm>
        </p:grpSpPr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59B92DA1-E709-4FA7-A8C0-843AF72C6C9C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DC138D33-A7AA-4CB1-8124-48AD4F4E30F0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1E41DD47-3C16-445C-BF81-273E1E7A6C3E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1779DADD-C18E-4172-A16C-F1C3115A535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90364C2C-ED5C-403B-B070-FCA6B3C4FF15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EB1ED488-BB34-4649-825B-DADBB8E126A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26265B3B-A302-4953-B64C-D0D9943DDFFD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3D2ED2AB-F68A-4AA0-A1DE-B832DBF9B447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76833F31-7B58-4C4C-B057-5F2C43E3C310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C2D60C9D-3E77-4273-90EF-7672ED754942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4290B404-29C4-46CA-A3BA-9057336BFA4E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95729C1D-7B55-425E-B4D1-17F0E6731BFD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C50DDC-A852-45F1-833C-872D22BD4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761" y="2952781"/>
            <a:ext cx="2880319" cy="2573251"/>
          </a:xfrm>
          <a:prstGeom prst="rect">
            <a:avLst/>
          </a:prstGeom>
        </p:spPr>
      </p:pic>
      <p:sp>
        <p:nvSpPr>
          <p:cNvPr id="90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 по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Распределению</a:t>
            </a:r>
          </a:p>
        </p:txBody>
      </p:sp>
      <p:sp>
        <p:nvSpPr>
          <p:cNvPr id="9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37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183682" y="1312521"/>
            <a:ext cx="7632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98ED7CB-48AF-48AF-B85D-AA7626D3D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868" y="3861785"/>
            <a:ext cx="2880320" cy="2555628"/>
          </a:xfrm>
          <a:prstGeom prst="rect">
            <a:avLst/>
          </a:prstGeom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6A69A27-8691-4D7A-B399-A3A5A6032EC3}"/>
              </a:ext>
            </a:extLst>
          </p:cNvPr>
          <p:cNvGrpSpPr/>
          <p:nvPr/>
        </p:nvGrpSpPr>
        <p:grpSpPr>
          <a:xfrm>
            <a:off x="2112742" y="3626359"/>
            <a:ext cx="2839854" cy="201088"/>
            <a:chOff x="7472125" y="3920560"/>
            <a:chExt cx="2839854" cy="201088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B4533F7F-BA97-4DB6-A6B5-AA4BA80199C9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0E94267-29DF-48F2-9583-E42FCFD1D7F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4E2D152-0BD2-4AB8-8CA8-D2051B946EBD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1024114A-D8FE-4EA5-AD82-0C682FDE1F41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71BC2D95-071E-40A8-B61F-24A7EB2DF7BB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7A19A936-ED67-4E38-B4DD-DCF4BACE355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0A26AD64-139B-4A71-ADA5-F76AA3807110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73D8005-392A-4302-9582-8E832BC01598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57D4CDBD-357F-4057-A5C1-EC9FABBF58C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37F4F024-6FA4-4E29-A99F-0919C9C1684B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2AADF673-49CC-4E0F-ACEE-C6FF95C0EAB6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3E861B3F-6715-4A27-A8C8-755E71F4F571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FAD9C3D4-DE3F-48A1-8C16-F1787838412C}"/>
              </a:ext>
            </a:extLst>
          </p:cNvPr>
          <p:cNvGrpSpPr/>
          <p:nvPr/>
        </p:nvGrpSpPr>
        <p:grpSpPr>
          <a:xfrm rot="5400000">
            <a:off x="570509" y="5058477"/>
            <a:ext cx="2555630" cy="207191"/>
            <a:chOff x="7472125" y="3920560"/>
            <a:chExt cx="2839854" cy="201088"/>
          </a:xfrm>
        </p:grpSpPr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3F53C20F-5A3E-4EE7-B891-F4BC953010DF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BAA9ECB-15C9-476D-9C9E-4B4A468DF05C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8C34CDCA-CE3F-4C99-A609-743AC08F5D14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3EEC608-B746-401D-B5B2-159F5683AA98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EC1C10DC-3476-4CA5-9D6F-65B7995544B7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F53340DA-0BA4-4B18-979F-9EB5BCFEF937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A69E9CE6-8223-4B9A-ABC9-6313138235CC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58A1B2CB-8C86-4C47-B8CE-F945FF799664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A02C4170-47E7-4FCE-94C3-80DA3773C65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27AD517B-4232-40A1-A604-CF49672642A7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E3E0D0D9-D9FD-4252-8664-86A03F60801C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2FBF427F-ADCC-4733-9605-2A1FA4EF309B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9BD829F-C2DA-4D43-84DE-93CD9AC85B8A}"/>
              </a:ext>
            </a:extLst>
          </p:cNvPr>
          <p:cNvGrpSpPr/>
          <p:nvPr/>
        </p:nvGrpSpPr>
        <p:grpSpPr>
          <a:xfrm>
            <a:off x="8064882" y="3584380"/>
            <a:ext cx="2839854" cy="201088"/>
            <a:chOff x="7472125" y="3920560"/>
            <a:chExt cx="2839854" cy="201088"/>
          </a:xfrm>
        </p:grpSpPr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E17AF179-B078-4A5C-A676-E7C23777C187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0A59AE7B-ECAE-4317-BF24-240F6A77E14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F61EABA1-9D69-4FC7-BB07-A9E0F38B0F90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1CE33696-BE45-43F3-8A6B-9B1C9510EDDE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94F2DC7-0EE4-426A-9C2B-4E415B260566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D2DD488A-7B3A-4A96-9914-C761FA9348C1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36C788E-C128-4823-A0AA-0ACB55623619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04DE3497-9C37-444C-A0DA-22D9698DEFBC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226743E3-7B1D-43AD-B2C8-23B86295FBA5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1678941F-44C6-4031-8E70-5A2FCDDF3057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3DACDEA1-6489-44AB-9DEC-016CFD12C8C2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0FB17A85-2552-410E-9E18-8EB2BB6A3185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AC226549-AB08-49E3-9783-D3B62F72F1E2}"/>
              </a:ext>
            </a:extLst>
          </p:cNvPr>
          <p:cNvGrpSpPr/>
          <p:nvPr/>
        </p:nvGrpSpPr>
        <p:grpSpPr>
          <a:xfrm rot="5400000">
            <a:off x="6522649" y="5016498"/>
            <a:ext cx="2555630" cy="207191"/>
            <a:chOff x="7472125" y="3920560"/>
            <a:chExt cx="2839854" cy="201088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F7A7054E-D504-472D-AA26-A4BEF703E756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9A4C4C8-C9EC-4F43-9A3C-2463035A596D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022986D2-E12D-4F23-B50F-E93AD80DA008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4AC434B8-3720-4F2C-8E05-218DDFA3B282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F0307AD6-0865-4CBE-81D6-08F1EB6A8874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828B6214-C6ED-4C16-9DB2-0CD8C1AB9273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DD8DE902-D817-4B49-A931-ED1E3496A8BD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6AD164FC-0EEE-4F56-AD3B-9D64B1FF0ED3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CD1C413F-FE95-4995-8131-BDDC92F7B9BB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1899EB13-31EC-4C1C-B1BE-8D5BA75541BD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77B8992A-0A31-4CB0-9CA1-2AB19585E63B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FFCB7573-35B3-4996-B215-D350CA89B133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8243BD2C-D2A4-42E9-98F3-0DDFB71AD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406" y="3806359"/>
            <a:ext cx="2880319" cy="2573251"/>
          </a:xfrm>
          <a:prstGeom prst="rect">
            <a:avLst/>
          </a:prstGeom>
        </p:spPr>
      </p:pic>
      <p:sp>
        <p:nvSpPr>
          <p:cNvPr id="98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Сделаем подобия похожими</a:t>
            </a:r>
          </a:p>
        </p:txBody>
      </p:sp>
      <p:sp>
        <p:nvSpPr>
          <p:cNvPr id="9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7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-168981" y="1828097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981" y="1828097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6307690" y="1700809"/>
                <a:ext cx="6515110" cy="175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90" y="1700809"/>
                <a:ext cx="6515110" cy="1751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61DD7434-DC6D-48B3-BA76-C475AC08893B}"/>
                  </a:ext>
                </a:extLst>
              </p:cNvPr>
              <p:cNvSpPr/>
              <p:nvPr/>
            </p:nvSpPr>
            <p:spPr>
              <a:xfrm>
                <a:off x="479376" y="4043694"/>
                <a:ext cx="7992888" cy="1318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Cost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KL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200" dirty="0">
                                  <a:solidFill>
                                    <a:schemeClr val="bg1"/>
                                  </a:solidFill>
                                  <a:latin typeface="Linux Libertine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200" dirty="0">
                                  <a:solidFill>
                                    <a:schemeClr val="bg1"/>
                                  </a:solidFill>
                                  <a:latin typeface="Linux Libertine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e>
                      </m:nary>
                      <m:r>
                        <m:rPr>
                          <m:nor/>
                        </m:rPr>
                        <a:rPr lang="en-US" sz="32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3200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32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32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32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32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32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32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61DD7434-DC6D-48B3-BA76-C475AC088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43694"/>
                <a:ext cx="7992888" cy="1318502"/>
              </a:xfrm>
              <a:prstGeom prst="rect">
                <a:avLst/>
              </a:prstGeom>
              <a:blipFill>
                <a:blip r:embed="rId6"/>
                <a:stretch>
                  <a:fillRect r="-97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C5F2E5-6314-4A6D-8D0C-BAEECD75CAE9}"/>
              </a:ext>
            </a:extLst>
          </p:cNvPr>
          <p:cNvSpPr/>
          <p:nvPr/>
        </p:nvSpPr>
        <p:spPr>
          <a:xfrm>
            <a:off x="623392" y="3553672"/>
            <a:ext cx="10360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Kullback–Leibler divergence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Дивергенция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Кульбака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–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Лейблера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/>
              <p:nvPr/>
            </p:nvSpPr>
            <p:spPr>
              <a:xfrm>
                <a:off x="-336089" y="5278387"/>
                <a:ext cx="12432129" cy="1058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089" y="5278387"/>
                <a:ext cx="12432129" cy="10587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D1C64F33-0CDF-4BD4-AD0F-0D18EB4BB01F}"/>
                  </a:ext>
                </a:extLst>
              </p:cNvPr>
              <p:cNvSpPr/>
              <p:nvPr/>
            </p:nvSpPr>
            <p:spPr>
              <a:xfrm>
                <a:off x="10324402" y="3828208"/>
                <a:ext cx="1728192" cy="760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 b="0" baseline="-250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ij</m:t>
                      </m:r>
                      <m:r>
                        <m:rPr>
                          <m:nor/>
                        </m:rPr>
                        <a:rPr lang="en-US" sz="2400" i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j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i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D1C64F33-0CDF-4BD4-AD0F-0D18EB4BB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402" y="3828208"/>
                <a:ext cx="1728192" cy="7607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5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  <p:bldP spid="98" grpId="0"/>
      <p:bldP spid="2" grpId="0"/>
      <p:bldP spid="99" grpId="0"/>
      <p:bldP spid="10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-7386" y="2186926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86" y="2186926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5654120" y="2076956"/>
                <a:ext cx="6515110" cy="175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120" y="2076956"/>
                <a:ext cx="6515110" cy="1751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/>
              <p:nvPr/>
            </p:nvSpPr>
            <p:spPr>
              <a:xfrm>
                <a:off x="24748" y="3861048"/>
                <a:ext cx="10309973" cy="1196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32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8" y="3861048"/>
                <a:ext cx="10309973" cy="11967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B40A2E4-0407-4789-8BB2-6A72A403790A}"/>
                  </a:ext>
                </a:extLst>
              </p:cNvPr>
              <p:cNvSpPr/>
              <p:nvPr/>
            </p:nvSpPr>
            <p:spPr>
              <a:xfrm>
                <a:off x="24748" y="5195901"/>
                <a:ext cx="8601851" cy="1028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B40A2E4-0407-4789-8BB2-6A72A4037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8" y="5195901"/>
                <a:ext cx="8601851" cy="10287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3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  <p:bldP spid="99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Добавочный пример про </a:t>
            </a: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«а зачем Стандартизировать»?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0" name="Таблица 2">
            <a:extLst>
              <a:ext uri="{FF2B5EF4-FFF2-40B4-BE49-F238E27FC236}">
                <a16:creationId xmlns:a16="http://schemas.microsoft.com/office/drawing/2014/main" id="{A11DDC24-2291-44CB-9930-17FCF1217EC4}"/>
              </a:ext>
            </a:extLst>
          </p:cNvPr>
          <p:cNvGraphicFramePr>
            <a:graphicFrameLocks noGrp="1"/>
          </p:cNvGraphicFramePr>
          <p:nvPr/>
        </p:nvGraphicFramePr>
        <p:xfrm>
          <a:off x="600216" y="1837655"/>
          <a:ext cx="5045998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5130">
                  <a:extLst>
                    <a:ext uri="{9D8B030D-6E8A-4147-A177-3AD203B41FA5}">
                      <a16:colId xmlns:a16="http://schemas.microsoft.com/office/drawing/2014/main" val="1903350113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68405916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458451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Человек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Возраст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Зарплата 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6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Аркадий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1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Борис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</a:t>
                      </a:r>
                      <a:r>
                        <a:rPr lang="en-US" sz="2400" dirty="0"/>
                        <a:t>5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19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Василий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  <a:r>
                        <a:rPr lang="en-US" sz="2400" dirty="0"/>
                        <a:t>5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52012"/>
                  </a:ext>
                </a:extLst>
              </a:tr>
            </a:tbl>
          </a:graphicData>
        </a:graphic>
      </p:graphicFrame>
      <p:graphicFrame>
        <p:nvGraphicFramePr>
          <p:cNvPr id="21" name="Таблица 2">
            <a:extLst>
              <a:ext uri="{FF2B5EF4-FFF2-40B4-BE49-F238E27FC236}">
                <a16:creationId xmlns:a16="http://schemas.microsoft.com/office/drawing/2014/main" id="{A11DDC24-2291-44CB-9930-17FCF1217EC4}"/>
              </a:ext>
            </a:extLst>
          </p:cNvPr>
          <p:cNvGraphicFramePr>
            <a:graphicFrameLocks noGrp="1"/>
          </p:cNvGraphicFramePr>
          <p:nvPr/>
        </p:nvGraphicFramePr>
        <p:xfrm>
          <a:off x="6438192" y="1836146"/>
          <a:ext cx="5045998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5130">
                  <a:extLst>
                    <a:ext uri="{9D8B030D-6E8A-4147-A177-3AD203B41FA5}">
                      <a16:colId xmlns:a16="http://schemas.microsoft.com/office/drawing/2014/main" val="1903350113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68405916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458451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Человек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Возраст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Зарплата 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6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Аркадий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1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Борис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101 000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19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Василий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  <a:r>
                        <a:rPr lang="en-US" sz="2400" dirty="0"/>
                        <a:t>5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52012"/>
                  </a:ext>
                </a:extLst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/>
        </p:nvGraphicFramePr>
        <p:xfrm>
          <a:off x="235060" y="4588741"/>
          <a:ext cx="5486399" cy="15906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6612">
                  <a:extLst>
                    <a:ext uri="{9D8B030D-6E8A-4147-A177-3AD203B41FA5}">
                      <a16:colId xmlns:a16="http://schemas.microsoft.com/office/drawing/2014/main" val="3098602630"/>
                    </a:ext>
                  </a:extLst>
                </a:gridCol>
                <a:gridCol w="1436612">
                  <a:extLst>
                    <a:ext uri="{9D8B030D-6E8A-4147-A177-3AD203B41FA5}">
                      <a16:colId xmlns:a16="http://schemas.microsoft.com/office/drawing/2014/main" val="1523331025"/>
                    </a:ext>
                  </a:extLst>
                </a:gridCol>
                <a:gridCol w="1255846">
                  <a:extLst>
                    <a:ext uri="{9D8B030D-6E8A-4147-A177-3AD203B41FA5}">
                      <a16:colId xmlns:a16="http://schemas.microsoft.com/office/drawing/2014/main" val="1609635555"/>
                    </a:ext>
                  </a:extLst>
                </a:gridCol>
                <a:gridCol w="1357329">
                  <a:extLst>
                    <a:ext uri="{9D8B030D-6E8A-4147-A177-3AD203B41FA5}">
                      <a16:colId xmlns:a16="http://schemas.microsoft.com/office/drawing/2014/main" val="209014435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Аркадий</a:t>
                      </a:r>
                      <a:endParaRPr lang="ru-RU" sz="24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>
                          <a:effectLst/>
                        </a:rPr>
                        <a:t>Борис</a:t>
                      </a:r>
                      <a:endParaRPr lang="ru-RU" sz="2400" b="0" i="0" u="none" strike="noStrike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>
                          <a:effectLst/>
                        </a:rPr>
                        <a:t>Василий</a:t>
                      </a:r>
                      <a:endParaRPr lang="ru-RU" sz="2400" b="0" i="0" u="none" strike="noStrike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954874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Аркадий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351702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Борис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5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7.07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262846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Василий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7.07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3262176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/>
        </p:nvGraphicFramePr>
        <p:xfrm>
          <a:off x="6300880" y="4525366"/>
          <a:ext cx="5486399" cy="15906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6612">
                  <a:extLst>
                    <a:ext uri="{9D8B030D-6E8A-4147-A177-3AD203B41FA5}">
                      <a16:colId xmlns:a16="http://schemas.microsoft.com/office/drawing/2014/main" val="2147283738"/>
                    </a:ext>
                  </a:extLst>
                </a:gridCol>
                <a:gridCol w="1436612">
                  <a:extLst>
                    <a:ext uri="{9D8B030D-6E8A-4147-A177-3AD203B41FA5}">
                      <a16:colId xmlns:a16="http://schemas.microsoft.com/office/drawing/2014/main" val="1251486368"/>
                    </a:ext>
                  </a:extLst>
                </a:gridCol>
                <a:gridCol w="1255846">
                  <a:extLst>
                    <a:ext uri="{9D8B030D-6E8A-4147-A177-3AD203B41FA5}">
                      <a16:colId xmlns:a16="http://schemas.microsoft.com/office/drawing/2014/main" val="1687985435"/>
                    </a:ext>
                  </a:extLst>
                </a:gridCol>
                <a:gridCol w="1357329">
                  <a:extLst>
                    <a:ext uri="{9D8B030D-6E8A-4147-A177-3AD203B41FA5}">
                      <a16:colId xmlns:a16="http://schemas.microsoft.com/office/drawing/2014/main" val="369737880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Аркадий</a:t>
                      </a:r>
                      <a:endParaRPr lang="ru-RU" sz="24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Борис</a:t>
                      </a:r>
                      <a:endParaRPr lang="ru-RU" sz="2400" b="0" i="0" u="none" strike="noStrike" dirty="0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Василий</a:t>
                      </a:r>
                      <a:endParaRPr lang="ru-RU" sz="2400" b="0" i="0" u="none" strike="noStrike" dirty="0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470445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Аркадий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1000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04649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Борис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1000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1000.01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934130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Василий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>
                          <a:sym typeface="Arial"/>
                        </a:rPr>
                        <a:t>5</a:t>
                      </a:r>
                      <a:endParaRPr lang="ru-RU" sz="2400" b="0" i="0" u="none" strike="noStrike" cap="none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1000.01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33713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2367837" y="3807896"/>
                <a:ext cx="16886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37" y="3807896"/>
                <a:ext cx="168860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8613219" y="3851653"/>
                <a:ext cx="16886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219" y="3851653"/>
                <a:ext cx="168860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24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4" grpId="0"/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2783632" y="1556792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556792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02D615-44A7-44AB-8CDA-EC67939E1EDD}"/>
              </a:ext>
            </a:extLst>
          </p:cNvPr>
          <p:cNvSpPr/>
          <p:nvPr/>
        </p:nvSpPr>
        <p:spPr>
          <a:xfrm>
            <a:off x="7169376" y="1817172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789F61-3679-431D-BCA2-70678BEAB4DD}"/>
              </a:ext>
            </a:extLst>
          </p:cNvPr>
          <p:cNvSpPr/>
          <p:nvPr/>
        </p:nvSpPr>
        <p:spPr>
          <a:xfrm>
            <a:off x="7896485" y="2601573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EC0B82-2357-4900-9468-711A1C9A3C2E}"/>
                  </a:ext>
                </a:extLst>
              </p:cNvPr>
              <p:cNvSpPr txBox="1"/>
              <p:nvPr/>
            </p:nvSpPr>
            <p:spPr>
              <a:xfrm>
                <a:off x="3146286" y="3118903"/>
                <a:ext cx="6054224" cy="626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EC0B82-2357-4900-9468-711A1C9A3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286" y="3118903"/>
                <a:ext cx="6054224" cy="626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F3CDC22-5C0E-412D-AE50-1A5181A19083}"/>
                  </a:ext>
                </a:extLst>
              </p:cNvPr>
              <p:cNvSpPr/>
              <p:nvPr/>
            </p:nvSpPr>
            <p:spPr>
              <a:xfrm>
                <a:off x="648472" y="3702709"/>
                <a:ext cx="4726422" cy="1343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32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F3CDC22-5C0E-412D-AE50-1A5181A19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72" y="3702709"/>
                <a:ext cx="4726422" cy="1343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07A7057-5B9E-4607-83B7-285B6013C47C}"/>
              </a:ext>
            </a:extLst>
          </p:cNvPr>
          <p:cNvSpPr txBox="1">
            <a:spLocks/>
          </p:cNvSpPr>
          <p:nvPr/>
        </p:nvSpPr>
        <p:spPr>
          <a:xfrm>
            <a:off x="4583832" y="4005064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Энтропия Шеннон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496F30-6C9E-48F7-8603-3CB226384513}"/>
                  </a:ext>
                </a:extLst>
              </p:cNvPr>
              <p:cNvSpPr/>
              <p:nvPr/>
            </p:nvSpPr>
            <p:spPr>
              <a:xfrm>
                <a:off x="3431704" y="4941168"/>
                <a:ext cx="50652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[5,…,50]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0496F30-6C9E-48F7-8603-3CB226384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4941168"/>
                <a:ext cx="50652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44AFE54-1809-425F-9133-7B2453D21DC2}"/>
              </a:ext>
            </a:extLst>
          </p:cNvPr>
          <p:cNvSpPr/>
          <p:nvPr/>
        </p:nvSpPr>
        <p:spPr>
          <a:xfrm>
            <a:off x="2927648" y="5661248"/>
            <a:ext cx="6125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Размер «локальных кластеров»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Perplexity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3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" grpId="0" animBg="1"/>
      <p:bldP spid="15" grpId="0" animBg="1"/>
      <p:bldP spid="16" grpId="0"/>
      <p:bldP spid="4" grpId="0"/>
      <p:bldP spid="18" grpId="0"/>
      <p:bldP spid="5" grpId="0"/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12D23-9A19-456D-8133-CE7F2BAE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700808"/>
            <a:ext cx="11172246" cy="46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MNIST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87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t-SNE visualization of CNN codes">
            <a:extLst>
              <a:ext uri="{FF2B5EF4-FFF2-40B4-BE49-F238E27FC236}">
                <a16:creationId xmlns:a16="http://schemas.microsoft.com/office/drawing/2014/main" id="{DC5B47D7-FD73-4A2E-BF2A-549CF75F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162304"/>
            <a:ext cx="4645749" cy="46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t-SNE viewer">
            <a:extLst>
              <a:ext uri="{FF2B5EF4-FFF2-40B4-BE49-F238E27FC236}">
                <a16:creationId xmlns:a16="http://schemas.microsoft.com/office/drawing/2014/main" id="{93733069-7A0E-472F-9F7A-3249BB48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2162303"/>
            <a:ext cx="5879975" cy="457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Красивые картинки</a:t>
            </a: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1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Interactive supervision with TensorBoard by IBM Scientist">
            <a:extLst>
              <a:ext uri="{FF2B5EF4-FFF2-40B4-BE49-F238E27FC236}">
                <a16:creationId xmlns:a16="http://schemas.microsoft.com/office/drawing/2014/main" id="{A2830D06-8587-440E-853D-1AAE0C18D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916832"/>
            <a:ext cx="6124101" cy="37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在TensorBoard中使用t-SNE实现TensorFlow自动编码器的可视化嵌入-ATYUN">
            <a:extLst>
              <a:ext uri="{FF2B5EF4-FFF2-40B4-BE49-F238E27FC236}">
                <a16:creationId xmlns:a16="http://schemas.microsoft.com/office/drawing/2014/main" id="{790D6CC1-D788-42A4-9D27-9A7D0D839A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772816"/>
            <a:ext cx="4536504" cy="410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Красивые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GIF-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5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397800-405E-4FBC-8F89-A7752C2B3747}"/>
              </a:ext>
            </a:extLst>
          </p:cNvPr>
          <p:cNvSpPr/>
          <p:nvPr/>
        </p:nvSpPr>
        <p:spPr>
          <a:xfrm>
            <a:off x="465901" y="1854883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sklearn.manifold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TSNE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1D28-892B-402A-BD3A-B97F50B3CBC1}"/>
              </a:ext>
            </a:extLst>
          </p:cNvPr>
          <p:cNvSpPr/>
          <p:nvPr/>
        </p:nvSpPr>
        <p:spPr>
          <a:xfrm>
            <a:off x="446400" y="2385249"/>
            <a:ext cx="11424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tsne = TSNE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n_components=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perplexity=perplexity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learning_rate=learning_rate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9FDC5B-8EF3-4E4E-81FD-903254F6138B}"/>
              </a:ext>
            </a:extLst>
          </p:cNvPr>
          <p:cNvSpPr/>
          <p:nvPr/>
        </p:nvSpPr>
        <p:spPr>
          <a:xfrm>
            <a:off x="335360" y="3284984"/>
            <a:ext cx="123607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TSNE(angle=0.5, early_exaggeration=12.0, init='random', learning_rate=200.0, method='barnes_hut', metric='euclidean', min_grad_norm=1e-07, n_components=2, n_iter=1000, n_iter_without_progress=300, n_jobs=None, perplexity=15, random_state=None, verbose=1)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5672733-F03D-4F90-A07F-4AF0938E6C09}"/>
              </a:ext>
            </a:extLst>
          </p:cNvPr>
          <p:cNvSpPr/>
          <p:nvPr/>
        </p:nvSpPr>
        <p:spPr>
          <a:xfrm>
            <a:off x="544120" y="4771817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tsne.fit_transform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DE3DBAD-7EC0-44D7-B4A3-99503B9B4085}"/>
              </a:ext>
            </a:extLst>
          </p:cNvPr>
          <p:cNvSpPr/>
          <p:nvPr/>
        </p:nvSpPr>
        <p:spPr>
          <a:xfrm>
            <a:off x="551384" y="5233482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kl_divergence_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541B87B-70FA-480C-B99B-08423495880E}"/>
              </a:ext>
            </a:extLst>
          </p:cNvPr>
          <p:cNvSpPr/>
          <p:nvPr/>
        </p:nvSpPr>
        <p:spPr>
          <a:xfrm>
            <a:off x="551384" y="5733256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embedding_</a:t>
            </a:r>
          </a:p>
        </p:txBody>
      </p:sp>
    </p:spTree>
    <p:extLst>
      <p:ext uri="{BB962C8B-B14F-4D97-AF65-F5344CB8AC3E}">
        <p14:creationId xmlns:p14="http://schemas.microsoft.com/office/powerpoint/2010/main" val="33432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63552" y="83671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412776"/>
            <a:ext cx="1207266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Отлично подходит для визуализации многомерного набора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использоваться для любых данных </a:t>
            </a: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- это «билет в один конец»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 в пространстве преобразованных объектов не имеет значения (глобально)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части одного и того же кластера могут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разделиться</a:t>
            </a: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получить некоторые качественные гипотезы о том, что захватывают ваши параметры / что такое набор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быть запущен несколько раз, чтобы получить тенденцию/общий тренд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Придание значения расстояниям в пустом пространстве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больших данных нужно много времени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81898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119336" y="908720"/>
            <a:ext cx="12349372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веса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k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Запомнили выборку и довольные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Оптимизация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Используем 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валидацию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Проверяем по Фиксированной Сетке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Проверяем Случайные значения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Махаланобиса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SoftMax,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линейное преобразование оптимизированное под метод Ближайших соседей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 опять помогает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Сводим многомерное подобие через нормальное распределение к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Распределению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Perplexity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как мера близости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Дивергенция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Кульбака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Лейблера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34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3093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04" y="908720"/>
            <a:ext cx="7920880" cy="82773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совсем метрика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Косинусное Расстояние 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83720" y="1838803"/>
                <a:ext cx="4724247" cy="1145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num>
                            <m:den>
                              <m:r>
                                <m:rPr>
                                  <m:lit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3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20" y="1838803"/>
                <a:ext cx="4724247" cy="1145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Таблица 2">
            <a:extLst>
              <a:ext uri="{FF2B5EF4-FFF2-40B4-BE49-F238E27FC236}">
                <a16:creationId xmlns:a16="http://schemas.microsoft.com/office/drawing/2014/main" id="{A11DDC24-2291-44CB-9930-17FCF1217EC4}"/>
              </a:ext>
            </a:extLst>
          </p:cNvPr>
          <p:cNvGraphicFramePr>
            <a:graphicFrameLocks noGrp="1"/>
          </p:cNvGraphicFramePr>
          <p:nvPr/>
        </p:nvGraphicFramePr>
        <p:xfrm>
          <a:off x="6151768" y="1791670"/>
          <a:ext cx="5045998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5130">
                  <a:extLst>
                    <a:ext uri="{9D8B030D-6E8A-4147-A177-3AD203B41FA5}">
                      <a16:colId xmlns:a16="http://schemas.microsoft.com/office/drawing/2014/main" val="1903350113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68405916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3458451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Человек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Возраст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Зарплата 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6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Аркадий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19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Борис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101 000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193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Василий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</a:t>
                      </a:r>
                      <a:r>
                        <a:rPr lang="en-US" sz="2400" dirty="0"/>
                        <a:t>5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100 000</a:t>
                      </a:r>
                      <a:endParaRPr lang="ru-RU" sz="2400" dirty="0">
                        <a:latin typeface="Montserrat" panose="00000500000000000000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52012"/>
                  </a:ext>
                </a:extLst>
              </a:tr>
            </a:tbl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/>
        </p:nvGraphicFramePr>
        <p:xfrm>
          <a:off x="6096000" y="4293096"/>
          <a:ext cx="5486399" cy="15906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6612">
                  <a:extLst>
                    <a:ext uri="{9D8B030D-6E8A-4147-A177-3AD203B41FA5}">
                      <a16:colId xmlns:a16="http://schemas.microsoft.com/office/drawing/2014/main" val="2147283738"/>
                    </a:ext>
                  </a:extLst>
                </a:gridCol>
                <a:gridCol w="1436612">
                  <a:extLst>
                    <a:ext uri="{9D8B030D-6E8A-4147-A177-3AD203B41FA5}">
                      <a16:colId xmlns:a16="http://schemas.microsoft.com/office/drawing/2014/main" val="1251486368"/>
                    </a:ext>
                  </a:extLst>
                </a:gridCol>
                <a:gridCol w="1255846">
                  <a:extLst>
                    <a:ext uri="{9D8B030D-6E8A-4147-A177-3AD203B41FA5}">
                      <a16:colId xmlns:a16="http://schemas.microsoft.com/office/drawing/2014/main" val="1687985435"/>
                    </a:ext>
                  </a:extLst>
                </a:gridCol>
                <a:gridCol w="1357329">
                  <a:extLst>
                    <a:ext uri="{9D8B030D-6E8A-4147-A177-3AD203B41FA5}">
                      <a16:colId xmlns:a16="http://schemas.microsoft.com/office/drawing/2014/main" val="369737880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 fontAlgn="ctr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Аркадий</a:t>
                      </a:r>
                      <a:endParaRPr lang="ru-RU" sz="2400" b="1" i="0" u="none" strike="noStrike" dirty="0">
                        <a:solidFill>
                          <a:srgbClr val="FFFFFF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Борис</a:t>
                      </a:r>
                      <a:endParaRPr lang="ru-RU" sz="2400" b="0" i="0" u="none" strike="noStrike" dirty="0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dirty="0">
                          <a:effectLst/>
                        </a:rPr>
                        <a:t>Василий</a:t>
                      </a:r>
                      <a:endParaRPr lang="ru-RU" sz="2400" b="0" i="0" u="none" strike="noStrike" dirty="0">
                        <a:solidFill>
                          <a:srgbClr val="242327"/>
                        </a:solidFill>
                        <a:effectLst/>
                        <a:latin typeface="Montserrat" panose="020B0604020202020204" charset="-5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470445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Аркадий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4.4e-12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1.2e-09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04649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Борис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4.4e-12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1.4e-09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934130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Василий</a:t>
                      </a:r>
                    </a:p>
                  </a:txBody>
                  <a:tcPr marL="9525" marR="9525" marT="9525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1.2e-09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cap="none" dirty="0">
                          <a:sym typeface="Arial"/>
                        </a:rPr>
                        <a:t>1.4e-09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400" u="none" strike="noStrike" cap="none" dirty="0">
                          <a:sym typeface="Arial"/>
                        </a:rPr>
                        <a:t>*</a:t>
                      </a:r>
                      <a:endParaRPr lang="ru-RU" sz="2400" b="0" i="0" u="none" strike="noStrike" cap="none" dirty="0">
                        <a:solidFill>
                          <a:schemeClr val="dk1"/>
                        </a:solidFill>
                        <a:latin typeface="Montserrat" panose="00000500000000000000" pitchFamily="2" charset="-52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3371323"/>
                  </a:ext>
                </a:extLst>
              </a:tr>
            </a:tbl>
          </a:graphicData>
        </a:graphic>
      </p:graphicFrame>
      <p:cxnSp>
        <p:nvCxnSpPr>
          <p:cNvPr id="18" name="Прямая со стрелкой 17"/>
          <p:cNvCxnSpPr/>
          <p:nvPr/>
        </p:nvCxnSpPr>
        <p:spPr>
          <a:xfrm flipV="1">
            <a:off x="1487488" y="3068960"/>
            <a:ext cx="2304256" cy="35283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1462614" y="5877272"/>
            <a:ext cx="2617162" cy="6823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1415480" y="5661248"/>
            <a:ext cx="1080120" cy="93610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V="1">
            <a:off x="1415480" y="2924944"/>
            <a:ext cx="0" cy="367240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1415480" y="6494250"/>
            <a:ext cx="4536504" cy="10310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8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04" y="1052736"/>
            <a:ext cx="7920880" cy="82773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категориальные данные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 Хэмминга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2060848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 позиций, в которых соответствующие символы двух слов одинаковой длины различны</a:t>
            </a:r>
          </a:p>
        </p:txBody>
      </p:sp>
      <p:pic>
        <p:nvPicPr>
          <p:cNvPr id="1026" name="Picture 2" descr="https://upload.wikimedia.org/wikipedia/commons/thumb/6/6e/Hamming_distance_3_bit_binary_example.svg/1280px-Hamming_distance_3_bit_binary_exampl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95" y="2204864"/>
            <a:ext cx="4260437" cy="336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176120" y="5949280"/>
            <a:ext cx="482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https://en.wikipedia.org/wiki/Hamming_distance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479376" y="3068960"/>
                <a:ext cx="43204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𝑙𝑜𝑣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h𝑎𝑡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068960"/>
                <a:ext cx="43204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623392" y="3789040"/>
                <a:ext cx="43204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84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84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789040"/>
                <a:ext cx="43204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39416" y="4725144"/>
            <a:ext cx="625684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+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Манхэттенское расстояние?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381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7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12457</TotalTime>
  <Words>2941</Words>
  <Application>Microsoft Office PowerPoint</Application>
  <PresentationFormat>Широкоэкранный</PresentationFormat>
  <Paragraphs>886</Paragraphs>
  <Slides>77</Slides>
  <Notes>76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7" baseType="lpstr">
      <vt:lpstr>-apple-system</vt:lpstr>
      <vt:lpstr>Arial</vt:lpstr>
      <vt:lpstr>Calibri</vt:lpstr>
      <vt:lpstr>Cambria Math</vt:lpstr>
      <vt:lpstr>Courier New</vt:lpstr>
      <vt:lpstr>Linux Libertine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Функция является метрикой когда:</vt:lpstr>
      <vt:lpstr>Презентация PowerPoint</vt:lpstr>
      <vt:lpstr>Презентация PowerPoint</vt:lpstr>
      <vt:lpstr>Не совсем метрика</vt:lpstr>
      <vt:lpstr>Про категориальные данные</vt:lpstr>
      <vt:lpstr>Презентация PowerPoint</vt:lpstr>
      <vt:lpstr>k-Nearest Neighbors Classifier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Влияние  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 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504</cp:revision>
  <dcterms:created xsi:type="dcterms:W3CDTF">2019-05-20T04:53:11Z</dcterms:created>
  <dcterms:modified xsi:type="dcterms:W3CDTF">2023-04-14T14:24:53Z</dcterms:modified>
</cp:coreProperties>
</file>